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72" r:id="rId17"/>
  </p:sldIdLst>
  <p:sldSz cx="18288000" cy="10287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Heading Now 71-78" panose="020B0604020202020204" charset="0"/>
      <p:regular r:id="rId22"/>
    </p:embeddedFont>
    <p:embeddedFont>
      <p:font typeface="Lato" panose="020B0604020202020204" charset="0"/>
      <p:regular r:id="rId23"/>
    </p:embeddedFont>
    <p:embeddedFont>
      <p:font typeface="Lato Bold" panose="020B0604020202020204" charset="0"/>
      <p:regular r:id="rId24"/>
    </p:embeddedFont>
    <p:embeddedFont>
      <p:font typeface="Roboto Bold" panose="020B0604020202020204" charset="0"/>
      <p:regular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1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6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8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73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97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3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7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1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5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9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1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4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902667" y="-2488766"/>
            <a:ext cx="2111964" cy="7740592"/>
            <a:chOff x="0" y="0"/>
            <a:chExt cx="813784" cy="29826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784" cy="2982612"/>
            </a:xfrm>
            <a:custGeom>
              <a:avLst/>
              <a:gdLst/>
              <a:ahLst/>
              <a:cxnLst/>
              <a:rect l="l" t="t" r="r" b="b"/>
              <a:pathLst>
                <a:path w="813784" h="2982612">
                  <a:moveTo>
                    <a:pt x="366574" y="0"/>
                  </a:moveTo>
                  <a:lnTo>
                    <a:pt x="447209" y="0"/>
                  </a:lnTo>
                  <a:cubicBezTo>
                    <a:pt x="544431" y="0"/>
                    <a:pt x="637670" y="38621"/>
                    <a:pt x="706416" y="107367"/>
                  </a:cubicBezTo>
                  <a:cubicBezTo>
                    <a:pt x="775163" y="176113"/>
                    <a:pt x="813784" y="269353"/>
                    <a:pt x="813784" y="366574"/>
                  </a:cubicBezTo>
                  <a:lnTo>
                    <a:pt x="813784" y="2616037"/>
                  </a:lnTo>
                  <a:cubicBezTo>
                    <a:pt x="813784" y="2713259"/>
                    <a:pt x="775163" y="2806498"/>
                    <a:pt x="706416" y="2875245"/>
                  </a:cubicBezTo>
                  <a:cubicBezTo>
                    <a:pt x="637670" y="2943991"/>
                    <a:pt x="544431" y="2982612"/>
                    <a:pt x="447209" y="2982612"/>
                  </a:cubicBezTo>
                  <a:lnTo>
                    <a:pt x="366574" y="2982612"/>
                  </a:lnTo>
                  <a:cubicBezTo>
                    <a:pt x="269353" y="2982612"/>
                    <a:pt x="176113" y="2943991"/>
                    <a:pt x="107367" y="2875245"/>
                  </a:cubicBezTo>
                  <a:cubicBezTo>
                    <a:pt x="38621" y="2806498"/>
                    <a:pt x="0" y="2713259"/>
                    <a:pt x="0" y="2616037"/>
                  </a:cubicBezTo>
                  <a:lnTo>
                    <a:pt x="0" y="366574"/>
                  </a:lnTo>
                  <a:cubicBezTo>
                    <a:pt x="0" y="269353"/>
                    <a:pt x="38621" y="176113"/>
                    <a:pt x="107367" y="107367"/>
                  </a:cubicBezTo>
                  <a:cubicBezTo>
                    <a:pt x="176113" y="38621"/>
                    <a:pt x="269353" y="0"/>
                    <a:pt x="366574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3784" cy="300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766093" y="3749815"/>
            <a:ext cx="2111964" cy="4680930"/>
            <a:chOff x="0" y="0"/>
            <a:chExt cx="813784" cy="18036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3784" cy="1803660"/>
            </a:xfrm>
            <a:custGeom>
              <a:avLst/>
              <a:gdLst/>
              <a:ahLst/>
              <a:cxnLst/>
              <a:rect l="l" t="t" r="r" b="b"/>
              <a:pathLst>
                <a:path w="813784" h="1803660">
                  <a:moveTo>
                    <a:pt x="366574" y="0"/>
                  </a:moveTo>
                  <a:lnTo>
                    <a:pt x="447209" y="0"/>
                  </a:lnTo>
                  <a:cubicBezTo>
                    <a:pt x="544431" y="0"/>
                    <a:pt x="637670" y="38621"/>
                    <a:pt x="706416" y="107367"/>
                  </a:cubicBezTo>
                  <a:cubicBezTo>
                    <a:pt x="775163" y="176113"/>
                    <a:pt x="813784" y="269353"/>
                    <a:pt x="813784" y="366574"/>
                  </a:cubicBezTo>
                  <a:lnTo>
                    <a:pt x="813784" y="1437086"/>
                  </a:lnTo>
                  <a:cubicBezTo>
                    <a:pt x="813784" y="1534307"/>
                    <a:pt x="775163" y="1627547"/>
                    <a:pt x="706416" y="1696293"/>
                  </a:cubicBezTo>
                  <a:cubicBezTo>
                    <a:pt x="637670" y="1765039"/>
                    <a:pt x="544431" y="1803660"/>
                    <a:pt x="447209" y="1803660"/>
                  </a:cubicBezTo>
                  <a:lnTo>
                    <a:pt x="366574" y="1803660"/>
                  </a:lnTo>
                  <a:cubicBezTo>
                    <a:pt x="269353" y="1803660"/>
                    <a:pt x="176113" y="1765039"/>
                    <a:pt x="107367" y="1696293"/>
                  </a:cubicBezTo>
                  <a:cubicBezTo>
                    <a:pt x="38621" y="1627547"/>
                    <a:pt x="0" y="1534307"/>
                    <a:pt x="0" y="1437086"/>
                  </a:cubicBezTo>
                  <a:lnTo>
                    <a:pt x="0" y="366574"/>
                  </a:lnTo>
                  <a:cubicBezTo>
                    <a:pt x="0" y="269353"/>
                    <a:pt x="38621" y="176113"/>
                    <a:pt x="107367" y="107367"/>
                  </a:cubicBezTo>
                  <a:cubicBezTo>
                    <a:pt x="176113" y="38621"/>
                    <a:pt x="269353" y="0"/>
                    <a:pt x="366574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3784" cy="182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82397" y="573157"/>
            <a:ext cx="1977234" cy="184859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81610" y="2683675"/>
            <a:ext cx="5912436" cy="2111964"/>
            <a:chOff x="0" y="0"/>
            <a:chExt cx="1340109" cy="4786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40109" cy="478696"/>
            </a:xfrm>
            <a:custGeom>
              <a:avLst/>
              <a:gdLst/>
              <a:ahLst/>
              <a:cxnLst/>
              <a:rect l="l" t="t" r="r" b="b"/>
              <a:pathLst>
                <a:path w="1340109" h="478696">
                  <a:moveTo>
                    <a:pt x="130943" y="0"/>
                  </a:moveTo>
                  <a:lnTo>
                    <a:pt x="1209166" y="0"/>
                  </a:lnTo>
                  <a:cubicBezTo>
                    <a:pt x="1281484" y="0"/>
                    <a:pt x="1340109" y="58625"/>
                    <a:pt x="1340109" y="130943"/>
                  </a:cubicBezTo>
                  <a:lnTo>
                    <a:pt x="1340109" y="347753"/>
                  </a:lnTo>
                  <a:cubicBezTo>
                    <a:pt x="1340109" y="382482"/>
                    <a:pt x="1326313" y="415787"/>
                    <a:pt x="1301757" y="440344"/>
                  </a:cubicBezTo>
                  <a:cubicBezTo>
                    <a:pt x="1277200" y="464901"/>
                    <a:pt x="1243894" y="478696"/>
                    <a:pt x="1209166" y="478696"/>
                  </a:cubicBezTo>
                  <a:lnTo>
                    <a:pt x="130943" y="478696"/>
                  </a:lnTo>
                  <a:cubicBezTo>
                    <a:pt x="58625" y="478696"/>
                    <a:pt x="0" y="420071"/>
                    <a:pt x="0" y="347753"/>
                  </a:cubicBezTo>
                  <a:lnTo>
                    <a:pt x="0" y="130943"/>
                  </a:lnTo>
                  <a:cubicBezTo>
                    <a:pt x="0" y="96215"/>
                    <a:pt x="13796" y="62909"/>
                    <a:pt x="38352" y="38352"/>
                  </a:cubicBezTo>
                  <a:cubicBezTo>
                    <a:pt x="62909" y="13796"/>
                    <a:pt x="96215" y="0"/>
                    <a:pt x="130943" y="0"/>
                  </a:cubicBezTo>
                  <a:close/>
                </a:path>
              </a:pathLst>
            </a:custGeom>
            <a:blipFill>
              <a:blip r:embed="rId2"/>
              <a:stretch>
                <a:fillRect t="-14858" b="-7177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2253246" y="4991587"/>
            <a:ext cx="5912436" cy="2111964"/>
            <a:chOff x="0" y="0"/>
            <a:chExt cx="1340109" cy="4786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40109" cy="478696"/>
            </a:xfrm>
            <a:custGeom>
              <a:avLst/>
              <a:gdLst/>
              <a:ahLst/>
              <a:cxnLst/>
              <a:rect l="l" t="t" r="r" b="b"/>
              <a:pathLst>
                <a:path w="1340109" h="478696">
                  <a:moveTo>
                    <a:pt x="130943" y="0"/>
                  </a:moveTo>
                  <a:lnTo>
                    <a:pt x="1209166" y="0"/>
                  </a:lnTo>
                  <a:cubicBezTo>
                    <a:pt x="1281484" y="0"/>
                    <a:pt x="1340109" y="58625"/>
                    <a:pt x="1340109" y="130943"/>
                  </a:cubicBezTo>
                  <a:lnTo>
                    <a:pt x="1340109" y="347753"/>
                  </a:lnTo>
                  <a:cubicBezTo>
                    <a:pt x="1340109" y="382482"/>
                    <a:pt x="1326313" y="415787"/>
                    <a:pt x="1301757" y="440344"/>
                  </a:cubicBezTo>
                  <a:cubicBezTo>
                    <a:pt x="1277200" y="464901"/>
                    <a:pt x="1243894" y="478696"/>
                    <a:pt x="1209166" y="478696"/>
                  </a:cubicBezTo>
                  <a:lnTo>
                    <a:pt x="130943" y="478696"/>
                  </a:lnTo>
                  <a:cubicBezTo>
                    <a:pt x="58625" y="478696"/>
                    <a:pt x="0" y="420071"/>
                    <a:pt x="0" y="347753"/>
                  </a:cubicBezTo>
                  <a:lnTo>
                    <a:pt x="0" y="130943"/>
                  </a:lnTo>
                  <a:cubicBezTo>
                    <a:pt x="0" y="96215"/>
                    <a:pt x="13796" y="62909"/>
                    <a:pt x="38352" y="38352"/>
                  </a:cubicBezTo>
                  <a:cubicBezTo>
                    <a:pt x="62909" y="13796"/>
                    <a:pt x="96215" y="0"/>
                    <a:pt x="130943" y="0"/>
                  </a:cubicBezTo>
                  <a:close/>
                </a:path>
              </a:pathLst>
            </a:custGeom>
            <a:blipFill>
              <a:blip r:embed="rId3"/>
              <a:stretch>
                <a:fillRect t="-43316" b="-4331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5400000">
            <a:off x="14678529" y="1356740"/>
            <a:ext cx="2111964" cy="4680930"/>
            <a:chOff x="0" y="0"/>
            <a:chExt cx="813784" cy="18036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3784" cy="1803660"/>
            </a:xfrm>
            <a:custGeom>
              <a:avLst/>
              <a:gdLst/>
              <a:ahLst/>
              <a:cxnLst/>
              <a:rect l="l" t="t" r="r" b="b"/>
              <a:pathLst>
                <a:path w="813784" h="1803660">
                  <a:moveTo>
                    <a:pt x="366574" y="0"/>
                  </a:moveTo>
                  <a:lnTo>
                    <a:pt x="447209" y="0"/>
                  </a:lnTo>
                  <a:cubicBezTo>
                    <a:pt x="544431" y="0"/>
                    <a:pt x="637670" y="38621"/>
                    <a:pt x="706416" y="107367"/>
                  </a:cubicBezTo>
                  <a:cubicBezTo>
                    <a:pt x="775163" y="176113"/>
                    <a:pt x="813784" y="269353"/>
                    <a:pt x="813784" y="366574"/>
                  </a:cubicBezTo>
                  <a:lnTo>
                    <a:pt x="813784" y="1437086"/>
                  </a:lnTo>
                  <a:cubicBezTo>
                    <a:pt x="813784" y="1534307"/>
                    <a:pt x="775163" y="1627547"/>
                    <a:pt x="706416" y="1696293"/>
                  </a:cubicBezTo>
                  <a:cubicBezTo>
                    <a:pt x="637670" y="1765039"/>
                    <a:pt x="544431" y="1803660"/>
                    <a:pt x="447209" y="1803660"/>
                  </a:cubicBezTo>
                  <a:lnTo>
                    <a:pt x="366574" y="1803660"/>
                  </a:lnTo>
                  <a:cubicBezTo>
                    <a:pt x="269353" y="1803660"/>
                    <a:pt x="176113" y="1765039"/>
                    <a:pt x="107367" y="1696293"/>
                  </a:cubicBezTo>
                  <a:cubicBezTo>
                    <a:pt x="38621" y="1627547"/>
                    <a:pt x="0" y="1534307"/>
                    <a:pt x="0" y="1437086"/>
                  </a:cubicBezTo>
                  <a:lnTo>
                    <a:pt x="0" y="366574"/>
                  </a:lnTo>
                  <a:cubicBezTo>
                    <a:pt x="0" y="269353"/>
                    <a:pt x="38621" y="176113"/>
                    <a:pt x="107367" y="107367"/>
                  </a:cubicBezTo>
                  <a:cubicBezTo>
                    <a:pt x="176113" y="38621"/>
                    <a:pt x="269353" y="0"/>
                    <a:pt x="36657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3784" cy="182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0150219" y="786352"/>
            <a:ext cx="1387660" cy="1462093"/>
          </a:xfrm>
          <a:custGeom>
            <a:avLst/>
            <a:gdLst/>
            <a:ahLst/>
            <a:cxnLst/>
            <a:rect l="l" t="t" r="r" b="b"/>
            <a:pathLst>
              <a:path w="1387660" h="1462093">
                <a:moveTo>
                  <a:pt x="0" y="0"/>
                </a:moveTo>
                <a:lnTo>
                  <a:pt x="1387660" y="0"/>
                </a:lnTo>
                <a:lnTo>
                  <a:pt x="1387660" y="1462094"/>
                </a:lnTo>
                <a:lnTo>
                  <a:pt x="0" y="1462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15001429" y="2646380"/>
            <a:ext cx="1416724" cy="2101648"/>
          </a:xfrm>
          <a:custGeom>
            <a:avLst/>
            <a:gdLst/>
            <a:ahLst/>
            <a:cxnLst/>
            <a:rect l="l" t="t" r="r" b="b"/>
            <a:pathLst>
              <a:path w="1416724" h="2101648">
                <a:moveTo>
                  <a:pt x="0" y="0"/>
                </a:moveTo>
                <a:lnTo>
                  <a:pt x="1416725" y="0"/>
                </a:lnTo>
                <a:lnTo>
                  <a:pt x="1416725" y="2101648"/>
                </a:lnTo>
                <a:lnTo>
                  <a:pt x="0" y="2101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0046" y="573157"/>
            <a:ext cx="2636434" cy="1694851"/>
          </a:xfrm>
          <a:custGeom>
            <a:avLst/>
            <a:gdLst/>
            <a:ahLst/>
            <a:cxnLst/>
            <a:rect l="l" t="t" r="r" b="b"/>
            <a:pathLst>
              <a:path w="2636434" h="1694851">
                <a:moveTo>
                  <a:pt x="0" y="0"/>
                </a:moveTo>
                <a:lnTo>
                  <a:pt x="2636434" y="0"/>
                </a:lnTo>
                <a:lnTo>
                  <a:pt x="2636434" y="1694850"/>
                </a:lnTo>
                <a:lnTo>
                  <a:pt x="0" y="1694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162598" y="364600"/>
            <a:ext cx="2892447" cy="1735468"/>
          </a:xfrm>
          <a:custGeom>
            <a:avLst/>
            <a:gdLst/>
            <a:ahLst/>
            <a:cxnLst/>
            <a:rect l="l" t="t" r="r" b="b"/>
            <a:pathLst>
              <a:path w="2892447" h="1735468">
                <a:moveTo>
                  <a:pt x="0" y="0"/>
                </a:moveTo>
                <a:lnTo>
                  <a:pt x="2892448" y="0"/>
                </a:lnTo>
                <a:lnTo>
                  <a:pt x="2892448" y="1735469"/>
                </a:lnTo>
                <a:lnTo>
                  <a:pt x="0" y="17354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656441" y="3206050"/>
            <a:ext cx="6408772" cy="391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12"/>
              </a:lnSpc>
            </a:pPr>
            <a:r>
              <a:rPr lang="en-US" sz="8012" spc="-504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</a:t>
            </a:r>
            <a:endParaRPr lang="en-US" sz="8012" spc="-504" dirty="0">
              <a:solidFill>
                <a:srgbClr val="280F91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0" lvl="0" indent="0" algn="l">
              <a:lnSpc>
                <a:spcPts val="7120"/>
              </a:lnSpc>
            </a:pPr>
            <a:r>
              <a:rPr lang="en-US" sz="7494" spc="-472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Gelişim</a:t>
            </a:r>
            <a:r>
              <a:rPr lang="en-US" sz="7494" spc="-472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7494" spc="-472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ve</a:t>
            </a:r>
            <a:r>
              <a:rPr lang="en-US" sz="7494" spc="-472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7494" spc="-472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Dönüşüm</a:t>
            </a:r>
            <a:r>
              <a:rPr lang="en-US" sz="7494" spc="-472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7494" spc="-472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Buluşması</a:t>
            </a:r>
            <a:endParaRPr lang="en-US" sz="7494" spc="-472" dirty="0">
              <a:solidFill>
                <a:srgbClr val="280F91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393717" y="7882203"/>
            <a:ext cx="7195737" cy="632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24"/>
              </a:lnSpc>
              <a:spcBef>
                <a:spcPct val="0"/>
              </a:spcBef>
            </a:pPr>
            <a:r>
              <a:rPr lang="en-US" sz="3231" spc="-64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His Federasyonu-Ankara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59630" y="7553683"/>
            <a:ext cx="4263912" cy="47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8"/>
              </a:lnSpc>
            </a:pPr>
            <a:r>
              <a:rPr lang="en-US" sz="3558" b="1" spc="-88">
                <a:solidFill>
                  <a:srgbClr val="280F91"/>
                </a:solidFill>
                <a:latin typeface="Roboto Bold"/>
                <a:ea typeface="Roboto Bold"/>
                <a:cs typeface="Roboto Bold"/>
                <a:sym typeface="Roboto Bold"/>
              </a:rPr>
              <a:t>13-14 ARALIK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1736204" cy="1582297"/>
            <a:chOff x="0" y="0"/>
            <a:chExt cx="4041380" cy="544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1380" cy="544867"/>
            </a:xfrm>
            <a:custGeom>
              <a:avLst/>
              <a:gdLst/>
              <a:ahLst/>
              <a:cxnLst/>
              <a:rect l="l" t="t" r="r" b="b"/>
              <a:pathLst>
                <a:path w="4041380" h="544867">
                  <a:moveTo>
                    <a:pt x="35622" y="0"/>
                  </a:moveTo>
                  <a:lnTo>
                    <a:pt x="4005759" y="0"/>
                  </a:lnTo>
                  <a:cubicBezTo>
                    <a:pt x="4015206" y="0"/>
                    <a:pt x="4024267" y="3753"/>
                    <a:pt x="4030947" y="10433"/>
                  </a:cubicBezTo>
                  <a:cubicBezTo>
                    <a:pt x="4037628" y="17114"/>
                    <a:pt x="4041380" y="26174"/>
                    <a:pt x="4041380" y="35622"/>
                  </a:cubicBezTo>
                  <a:lnTo>
                    <a:pt x="4041380" y="509245"/>
                  </a:lnTo>
                  <a:cubicBezTo>
                    <a:pt x="4041380" y="528918"/>
                    <a:pt x="4025432" y="544867"/>
                    <a:pt x="4005759" y="544867"/>
                  </a:cubicBezTo>
                  <a:lnTo>
                    <a:pt x="35622" y="544867"/>
                  </a:lnTo>
                  <a:cubicBezTo>
                    <a:pt x="15948" y="544867"/>
                    <a:pt x="0" y="528918"/>
                    <a:pt x="0" y="509245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041380" cy="573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4483068" y="1204626"/>
            <a:ext cx="1582297" cy="791149"/>
          </a:xfrm>
          <a:custGeom>
            <a:avLst/>
            <a:gdLst/>
            <a:ahLst/>
            <a:cxnLst/>
            <a:rect l="l" t="t" r="r" b="b"/>
            <a:pathLst>
              <a:path w="1582297" h="791149">
                <a:moveTo>
                  <a:pt x="0" y="0"/>
                </a:moveTo>
                <a:lnTo>
                  <a:pt x="1582297" y="0"/>
                </a:lnTo>
                <a:lnTo>
                  <a:pt x="1582297" y="791148"/>
                </a:lnTo>
                <a:lnTo>
                  <a:pt x="0" y="79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6200000">
            <a:off x="15758826" y="1204625"/>
            <a:ext cx="1582297" cy="791149"/>
          </a:xfrm>
          <a:custGeom>
            <a:avLst/>
            <a:gdLst/>
            <a:ahLst/>
            <a:cxnLst/>
            <a:rect l="l" t="t" r="r" b="b"/>
            <a:pathLst>
              <a:path w="1582297" h="791149">
                <a:moveTo>
                  <a:pt x="0" y="0"/>
                </a:moveTo>
                <a:lnTo>
                  <a:pt x="1582297" y="0"/>
                </a:lnTo>
                <a:lnTo>
                  <a:pt x="1582297" y="791148"/>
                </a:lnTo>
                <a:lnTo>
                  <a:pt x="0" y="79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883170" y="3166650"/>
            <a:ext cx="14786621" cy="466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B. UN SDSN – Sürdürülebilir Kalkınma Çözümleri Ağı (Üyelik Başvurusu)</a:t>
            </a:r>
          </a:p>
          <a:p>
            <a:pPr algn="ctr">
              <a:lnSpc>
                <a:spcPts val="3670"/>
              </a:lnSpc>
            </a:pPr>
            <a:endParaRPr lang="en-US" sz="3399" spc="-214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Türkiye’de SDSN Türkiye (Boğaziçi Üniversitesi koordinasyonunda) vardır.</a:t>
            </a:r>
          </a:p>
          <a:p>
            <a:pPr algn="l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Ne sağlar?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SKH odaklı projeler için uluslararası ortaklık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Üniversiteler ve STK’larla işbirliği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Derneğin Youth Energy Hub ve PRODES çalışmalarının SDG modeli olarak tanınması</a:t>
            </a:r>
          </a:p>
          <a:p>
            <a:pPr algn="ctr">
              <a:lnSpc>
                <a:spcPts val="3670"/>
              </a:lnSpc>
              <a:spcBef>
                <a:spcPct val="0"/>
              </a:spcBef>
            </a:pPr>
            <a:endParaRPr lang="en-US" sz="3399" spc="-214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1736204" cy="1582297"/>
            <a:chOff x="0" y="0"/>
            <a:chExt cx="4041380" cy="544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1380" cy="544867"/>
            </a:xfrm>
            <a:custGeom>
              <a:avLst/>
              <a:gdLst/>
              <a:ahLst/>
              <a:cxnLst/>
              <a:rect l="l" t="t" r="r" b="b"/>
              <a:pathLst>
                <a:path w="4041380" h="544867">
                  <a:moveTo>
                    <a:pt x="35622" y="0"/>
                  </a:moveTo>
                  <a:lnTo>
                    <a:pt x="4005759" y="0"/>
                  </a:lnTo>
                  <a:cubicBezTo>
                    <a:pt x="4015206" y="0"/>
                    <a:pt x="4024267" y="3753"/>
                    <a:pt x="4030947" y="10433"/>
                  </a:cubicBezTo>
                  <a:cubicBezTo>
                    <a:pt x="4037628" y="17114"/>
                    <a:pt x="4041380" y="26174"/>
                    <a:pt x="4041380" y="35622"/>
                  </a:cubicBezTo>
                  <a:lnTo>
                    <a:pt x="4041380" y="509245"/>
                  </a:lnTo>
                  <a:cubicBezTo>
                    <a:pt x="4041380" y="528918"/>
                    <a:pt x="4025432" y="544867"/>
                    <a:pt x="4005759" y="544867"/>
                  </a:cubicBezTo>
                  <a:lnTo>
                    <a:pt x="35622" y="544867"/>
                  </a:lnTo>
                  <a:cubicBezTo>
                    <a:pt x="15948" y="544867"/>
                    <a:pt x="0" y="528918"/>
                    <a:pt x="0" y="509245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041380" cy="573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4483068" y="1204626"/>
            <a:ext cx="1582297" cy="791149"/>
          </a:xfrm>
          <a:custGeom>
            <a:avLst/>
            <a:gdLst/>
            <a:ahLst/>
            <a:cxnLst/>
            <a:rect l="l" t="t" r="r" b="b"/>
            <a:pathLst>
              <a:path w="1582297" h="791149">
                <a:moveTo>
                  <a:pt x="0" y="0"/>
                </a:moveTo>
                <a:lnTo>
                  <a:pt x="1582297" y="0"/>
                </a:lnTo>
                <a:lnTo>
                  <a:pt x="1582297" y="791148"/>
                </a:lnTo>
                <a:lnTo>
                  <a:pt x="0" y="79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12279" y="2809176"/>
            <a:ext cx="1582297" cy="791149"/>
          </a:xfrm>
          <a:custGeom>
            <a:avLst/>
            <a:gdLst/>
            <a:ahLst/>
            <a:cxnLst/>
            <a:rect l="l" t="t" r="r" b="b"/>
            <a:pathLst>
              <a:path w="1582297" h="791149">
                <a:moveTo>
                  <a:pt x="0" y="0"/>
                </a:moveTo>
                <a:lnTo>
                  <a:pt x="1582297" y="0"/>
                </a:lnTo>
                <a:lnTo>
                  <a:pt x="1582297" y="791148"/>
                </a:lnTo>
                <a:lnTo>
                  <a:pt x="0" y="79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212279" y="809051"/>
            <a:ext cx="1582297" cy="1582297"/>
          </a:xfrm>
          <a:custGeom>
            <a:avLst/>
            <a:gdLst/>
            <a:ahLst/>
            <a:cxnLst/>
            <a:rect l="l" t="t" r="r" b="b"/>
            <a:pathLst>
              <a:path w="1582297" h="1582297">
                <a:moveTo>
                  <a:pt x="0" y="0"/>
                </a:moveTo>
                <a:lnTo>
                  <a:pt x="1582297" y="0"/>
                </a:lnTo>
                <a:lnTo>
                  <a:pt x="1582297" y="1582298"/>
                </a:lnTo>
                <a:lnTo>
                  <a:pt x="0" y="15822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883170" y="3166650"/>
            <a:ext cx="14786621" cy="511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C. UN ECOSOC Consultative Status (Danışman STK Statüsü)</a:t>
            </a:r>
          </a:p>
          <a:p>
            <a:pPr algn="l">
              <a:lnSpc>
                <a:spcPts val="3670"/>
              </a:lnSpc>
            </a:pPr>
            <a:endParaRPr lang="en-US" sz="3399" spc="-214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BM ile en resmi ilişki biçimidir. STK'lar:</a:t>
            </a:r>
          </a:p>
          <a:p>
            <a:pPr algn="l">
              <a:lnSpc>
                <a:spcPts val="3670"/>
              </a:lnSpc>
            </a:pPr>
            <a:endParaRPr lang="en-US" sz="3399" spc="-214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BM toplantılarına katılabilir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Yazılı görüş sunabilir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Sürdürülebilir kalkınma raporlamasına dahil olur</a:t>
            </a:r>
          </a:p>
          <a:p>
            <a:pPr algn="l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Bu statü daha uzun ve resmi bir süreçtir (1–2 yıl).</a:t>
            </a:r>
          </a:p>
          <a:p>
            <a:pPr algn="l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Ancak derneğin hedefi uzun vadede BM tanınırlığı ise en prestijli statüdür.</a:t>
            </a:r>
          </a:p>
          <a:p>
            <a:pPr algn="ctr">
              <a:lnSpc>
                <a:spcPts val="3670"/>
              </a:lnSpc>
              <a:spcBef>
                <a:spcPct val="0"/>
              </a:spcBef>
            </a:pPr>
            <a:endParaRPr lang="en-US" sz="3399" spc="-214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1736204" cy="1582297"/>
            <a:chOff x="0" y="0"/>
            <a:chExt cx="4041380" cy="544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1380" cy="544867"/>
            </a:xfrm>
            <a:custGeom>
              <a:avLst/>
              <a:gdLst/>
              <a:ahLst/>
              <a:cxnLst/>
              <a:rect l="l" t="t" r="r" b="b"/>
              <a:pathLst>
                <a:path w="4041380" h="544867">
                  <a:moveTo>
                    <a:pt x="35622" y="0"/>
                  </a:moveTo>
                  <a:lnTo>
                    <a:pt x="4005759" y="0"/>
                  </a:lnTo>
                  <a:cubicBezTo>
                    <a:pt x="4015206" y="0"/>
                    <a:pt x="4024267" y="3753"/>
                    <a:pt x="4030947" y="10433"/>
                  </a:cubicBezTo>
                  <a:cubicBezTo>
                    <a:pt x="4037628" y="17114"/>
                    <a:pt x="4041380" y="26174"/>
                    <a:pt x="4041380" y="35622"/>
                  </a:cubicBezTo>
                  <a:lnTo>
                    <a:pt x="4041380" y="509245"/>
                  </a:lnTo>
                  <a:cubicBezTo>
                    <a:pt x="4041380" y="528918"/>
                    <a:pt x="4025432" y="544867"/>
                    <a:pt x="4005759" y="544867"/>
                  </a:cubicBezTo>
                  <a:lnTo>
                    <a:pt x="35622" y="544867"/>
                  </a:lnTo>
                  <a:cubicBezTo>
                    <a:pt x="15948" y="544867"/>
                    <a:pt x="0" y="528918"/>
                    <a:pt x="0" y="509245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041380" cy="573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24000" y="3634752"/>
            <a:ext cx="14786621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0"/>
              </a:lnSpc>
            </a:pP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C. UN ECOSOC Consultative Status (Danışman STK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Statüsü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)</a:t>
            </a:r>
          </a:p>
          <a:p>
            <a:pPr algn="l">
              <a:lnSpc>
                <a:spcPts val="3670"/>
              </a:lnSpc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3670"/>
              </a:lnSpc>
            </a:pP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BM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ile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en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resmi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ilişki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biçimidir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.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STK'lar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:</a:t>
            </a:r>
          </a:p>
          <a:p>
            <a:pPr algn="l">
              <a:lnSpc>
                <a:spcPts val="3670"/>
              </a:lnSpc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BM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toplantılarına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katılabilir</a:t>
            </a: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Yazılı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görüş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sunabilir</a:t>
            </a: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Sürdürülebilir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kalkınma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raporlamasına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dahil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olur</a:t>
            </a:r>
            <a:r>
              <a:rPr lang="tr-TR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.</a:t>
            </a:r>
          </a:p>
          <a:p>
            <a:pPr marL="366927" lvl="1" algn="l">
              <a:lnSpc>
                <a:spcPts val="3670"/>
              </a:lnSpc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3670"/>
              </a:lnSpc>
            </a:pP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Bu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statü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daha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uzun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ve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resmi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bir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süreçtir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(1–2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yıl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).</a:t>
            </a:r>
          </a:p>
          <a:p>
            <a:pPr algn="l">
              <a:lnSpc>
                <a:spcPts val="3670"/>
              </a:lnSpc>
            </a:pP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Ancak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derneğin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hedefi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uzun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vadede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BM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tanınırlığı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ise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en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prestijli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statüdür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.</a:t>
            </a:r>
          </a:p>
          <a:p>
            <a:pPr algn="ctr">
              <a:lnSpc>
                <a:spcPts val="3670"/>
              </a:lnSpc>
              <a:spcBef>
                <a:spcPct val="0"/>
              </a:spcBef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C6E477CB-7CC3-438C-BEF7-0D37FD263552}"/>
              </a:ext>
            </a:extLst>
          </p:cNvPr>
          <p:cNvSpPr/>
          <p:nvPr/>
        </p:nvSpPr>
        <p:spPr>
          <a:xfrm>
            <a:off x="15849600" y="782205"/>
            <a:ext cx="1796788" cy="1796788"/>
          </a:xfrm>
          <a:custGeom>
            <a:avLst/>
            <a:gdLst/>
            <a:ahLst/>
            <a:cxnLst/>
            <a:rect l="l" t="t" r="r" b="b"/>
            <a:pathLst>
              <a:path w="1796788" h="1796788">
                <a:moveTo>
                  <a:pt x="0" y="0"/>
                </a:moveTo>
                <a:lnTo>
                  <a:pt x="1796788" y="0"/>
                </a:lnTo>
                <a:lnTo>
                  <a:pt x="1796788" y="1796788"/>
                </a:lnTo>
                <a:lnTo>
                  <a:pt x="0" y="1796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F5EDC400-47A7-4E61-A840-3894B5E25B7E}"/>
              </a:ext>
            </a:extLst>
          </p:cNvPr>
          <p:cNvSpPr/>
          <p:nvPr/>
        </p:nvSpPr>
        <p:spPr>
          <a:xfrm>
            <a:off x="14478000" y="2432413"/>
            <a:ext cx="1531588" cy="1531588"/>
          </a:xfrm>
          <a:custGeom>
            <a:avLst/>
            <a:gdLst/>
            <a:ahLst/>
            <a:cxnLst/>
            <a:rect l="l" t="t" r="r" b="b"/>
            <a:pathLst>
              <a:path w="1531588" h="1531588">
                <a:moveTo>
                  <a:pt x="0" y="0"/>
                </a:moveTo>
                <a:lnTo>
                  <a:pt x="1531588" y="0"/>
                </a:lnTo>
                <a:lnTo>
                  <a:pt x="1531588" y="1531588"/>
                </a:lnTo>
                <a:lnTo>
                  <a:pt x="0" y="153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5B4E0B6B-22FD-4AD9-8096-27E5C573623A}"/>
              </a:ext>
            </a:extLst>
          </p:cNvPr>
          <p:cNvSpPr/>
          <p:nvPr/>
        </p:nvSpPr>
        <p:spPr>
          <a:xfrm rot="2644723">
            <a:off x="13943387" y="583762"/>
            <a:ext cx="1531588" cy="1531588"/>
          </a:xfrm>
          <a:custGeom>
            <a:avLst/>
            <a:gdLst/>
            <a:ahLst/>
            <a:cxnLst/>
            <a:rect l="l" t="t" r="r" b="b"/>
            <a:pathLst>
              <a:path w="1531588" h="1531588">
                <a:moveTo>
                  <a:pt x="0" y="0"/>
                </a:moveTo>
                <a:lnTo>
                  <a:pt x="1531588" y="0"/>
                </a:lnTo>
                <a:lnTo>
                  <a:pt x="1531588" y="1531588"/>
                </a:lnTo>
                <a:lnTo>
                  <a:pt x="0" y="153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379CD134-4C99-4AC7-89E3-CD6DDCE3587B}"/>
              </a:ext>
            </a:extLst>
          </p:cNvPr>
          <p:cNvSpPr/>
          <p:nvPr/>
        </p:nvSpPr>
        <p:spPr>
          <a:xfrm rot="18328250">
            <a:off x="16474499" y="3015538"/>
            <a:ext cx="1531588" cy="1531588"/>
          </a:xfrm>
          <a:custGeom>
            <a:avLst/>
            <a:gdLst/>
            <a:ahLst/>
            <a:cxnLst/>
            <a:rect l="l" t="t" r="r" b="b"/>
            <a:pathLst>
              <a:path w="1531588" h="1531588">
                <a:moveTo>
                  <a:pt x="0" y="0"/>
                </a:moveTo>
                <a:lnTo>
                  <a:pt x="1531588" y="0"/>
                </a:lnTo>
                <a:lnTo>
                  <a:pt x="1531588" y="1531588"/>
                </a:lnTo>
                <a:lnTo>
                  <a:pt x="0" y="1531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1736204" cy="1582297"/>
            <a:chOff x="0" y="0"/>
            <a:chExt cx="4041380" cy="544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1380" cy="544867"/>
            </a:xfrm>
            <a:custGeom>
              <a:avLst/>
              <a:gdLst/>
              <a:ahLst/>
              <a:cxnLst/>
              <a:rect l="l" t="t" r="r" b="b"/>
              <a:pathLst>
                <a:path w="4041380" h="544867">
                  <a:moveTo>
                    <a:pt x="35622" y="0"/>
                  </a:moveTo>
                  <a:lnTo>
                    <a:pt x="4005759" y="0"/>
                  </a:lnTo>
                  <a:cubicBezTo>
                    <a:pt x="4015206" y="0"/>
                    <a:pt x="4024267" y="3753"/>
                    <a:pt x="4030947" y="10433"/>
                  </a:cubicBezTo>
                  <a:cubicBezTo>
                    <a:pt x="4037628" y="17114"/>
                    <a:pt x="4041380" y="26174"/>
                    <a:pt x="4041380" y="35622"/>
                  </a:cubicBezTo>
                  <a:lnTo>
                    <a:pt x="4041380" y="509245"/>
                  </a:lnTo>
                  <a:cubicBezTo>
                    <a:pt x="4041380" y="528918"/>
                    <a:pt x="4025432" y="544867"/>
                    <a:pt x="4005759" y="544867"/>
                  </a:cubicBezTo>
                  <a:lnTo>
                    <a:pt x="35622" y="544867"/>
                  </a:lnTo>
                  <a:cubicBezTo>
                    <a:pt x="15948" y="544867"/>
                    <a:pt x="0" y="528918"/>
                    <a:pt x="0" y="509245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041380" cy="573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47800" y="3462907"/>
            <a:ext cx="14786621" cy="4744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70"/>
              </a:lnSpc>
            </a:pP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D. UN Youth Envoy – Youth</a:t>
            </a:r>
            <a:r>
              <a:rPr lang="tr-TR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2030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Partnerlik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Platformu</a:t>
            </a: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just">
              <a:lnSpc>
                <a:spcPts val="3670"/>
              </a:lnSpc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just">
              <a:lnSpc>
                <a:spcPts val="3670"/>
              </a:lnSpc>
            </a:pP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Gençlik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çalışanı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STK’lar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için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özel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ağ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.</a:t>
            </a:r>
          </a:p>
          <a:p>
            <a:pPr algn="just">
              <a:lnSpc>
                <a:spcPts val="3670"/>
              </a:lnSpc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just">
              <a:lnSpc>
                <a:spcPts val="3670"/>
              </a:lnSpc>
            </a:pP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Derneği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, Youth Energy Hub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projesi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nedeniyle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:</a:t>
            </a:r>
          </a:p>
          <a:p>
            <a:pPr algn="just">
              <a:lnSpc>
                <a:spcPts val="3670"/>
              </a:lnSpc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733855" lvl="1" indent="-366928" algn="just">
              <a:lnSpc>
                <a:spcPts val="3670"/>
              </a:lnSpc>
              <a:buFont typeface="Arial"/>
              <a:buChar char="•"/>
            </a:pP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BM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Gençlik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Stratejisi’ne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katkı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veren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kuruluş</a:t>
            </a: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733855" lvl="1" indent="-366928" algn="just">
              <a:lnSpc>
                <a:spcPts val="3670"/>
              </a:lnSpc>
              <a:buFont typeface="Arial"/>
              <a:buChar char="•"/>
            </a:pP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Gençlik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enerji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ve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iklim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alanında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iyi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uygulama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örneği</a:t>
            </a: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just">
              <a:lnSpc>
                <a:spcPts val="3670"/>
              </a:lnSpc>
            </a:pP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olarak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konumlanabilir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.</a:t>
            </a:r>
          </a:p>
          <a:p>
            <a:pPr algn="just">
              <a:lnSpc>
                <a:spcPts val="3670"/>
              </a:lnSpc>
              <a:spcBef>
                <a:spcPct val="0"/>
              </a:spcBef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BD68AED-DECA-4781-8B87-BBA4B57F47D9}"/>
              </a:ext>
            </a:extLst>
          </p:cNvPr>
          <p:cNvSpPr/>
          <p:nvPr/>
        </p:nvSpPr>
        <p:spPr>
          <a:xfrm>
            <a:off x="609600" y="8420100"/>
            <a:ext cx="1837576" cy="1346442"/>
          </a:xfrm>
          <a:custGeom>
            <a:avLst/>
            <a:gdLst/>
            <a:ahLst/>
            <a:cxnLst/>
            <a:rect l="l" t="t" r="r" b="b"/>
            <a:pathLst>
              <a:path w="1837576" h="1346442">
                <a:moveTo>
                  <a:pt x="0" y="0"/>
                </a:moveTo>
                <a:lnTo>
                  <a:pt x="1837576" y="0"/>
                </a:lnTo>
                <a:lnTo>
                  <a:pt x="1837576" y="1346442"/>
                </a:lnTo>
                <a:lnTo>
                  <a:pt x="0" y="1346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AF901C0-DF62-4693-993C-5DDA332D2FE9}"/>
              </a:ext>
            </a:extLst>
          </p:cNvPr>
          <p:cNvSpPr/>
          <p:nvPr/>
        </p:nvSpPr>
        <p:spPr>
          <a:xfrm>
            <a:off x="15544800" y="1144175"/>
            <a:ext cx="1504922" cy="1504922"/>
          </a:xfrm>
          <a:custGeom>
            <a:avLst/>
            <a:gdLst/>
            <a:ahLst/>
            <a:cxnLst/>
            <a:rect l="l" t="t" r="r" b="b"/>
            <a:pathLst>
              <a:path w="1504922" h="1504922">
                <a:moveTo>
                  <a:pt x="0" y="0"/>
                </a:moveTo>
                <a:lnTo>
                  <a:pt x="1504921" y="0"/>
                </a:lnTo>
                <a:lnTo>
                  <a:pt x="1504921" y="1504922"/>
                </a:lnTo>
                <a:lnTo>
                  <a:pt x="0" y="1504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FD7BCA8-4525-448D-A897-996E379CE1E7}"/>
              </a:ext>
            </a:extLst>
          </p:cNvPr>
          <p:cNvSpPr/>
          <p:nvPr/>
        </p:nvSpPr>
        <p:spPr>
          <a:xfrm rot="1932681">
            <a:off x="13065865" y="1721170"/>
            <a:ext cx="1986757" cy="993378"/>
          </a:xfrm>
          <a:custGeom>
            <a:avLst/>
            <a:gdLst/>
            <a:ahLst/>
            <a:cxnLst/>
            <a:rect l="l" t="t" r="r" b="b"/>
            <a:pathLst>
              <a:path w="1986757" h="993378">
                <a:moveTo>
                  <a:pt x="0" y="0"/>
                </a:moveTo>
                <a:lnTo>
                  <a:pt x="1986757" y="0"/>
                </a:lnTo>
                <a:lnTo>
                  <a:pt x="1986757" y="993378"/>
                </a:lnTo>
                <a:lnTo>
                  <a:pt x="0" y="993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1736204" cy="1582297"/>
            <a:chOff x="0" y="0"/>
            <a:chExt cx="4041380" cy="544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1380" cy="544867"/>
            </a:xfrm>
            <a:custGeom>
              <a:avLst/>
              <a:gdLst/>
              <a:ahLst/>
              <a:cxnLst/>
              <a:rect l="l" t="t" r="r" b="b"/>
              <a:pathLst>
                <a:path w="4041380" h="544867">
                  <a:moveTo>
                    <a:pt x="35622" y="0"/>
                  </a:moveTo>
                  <a:lnTo>
                    <a:pt x="4005759" y="0"/>
                  </a:lnTo>
                  <a:cubicBezTo>
                    <a:pt x="4015206" y="0"/>
                    <a:pt x="4024267" y="3753"/>
                    <a:pt x="4030947" y="10433"/>
                  </a:cubicBezTo>
                  <a:cubicBezTo>
                    <a:pt x="4037628" y="17114"/>
                    <a:pt x="4041380" y="26174"/>
                    <a:pt x="4041380" y="35622"/>
                  </a:cubicBezTo>
                  <a:lnTo>
                    <a:pt x="4041380" y="509245"/>
                  </a:lnTo>
                  <a:cubicBezTo>
                    <a:pt x="4041380" y="528918"/>
                    <a:pt x="4025432" y="544867"/>
                    <a:pt x="4005759" y="544867"/>
                  </a:cubicBezTo>
                  <a:lnTo>
                    <a:pt x="35622" y="544867"/>
                  </a:lnTo>
                  <a:cubicBezTo>
                    <a:pt x="15948" y="544867"/>
                    <a:pt x="0" y="528918"/>
                    <a:pt x="0" y="509245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041380" cy="573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76400" y="4314624"/>
            <a:ext cx="14786621" cy="379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70"/>
              </a:lnSpc>
            </a:pP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E. UNDP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Türkiye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/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Yerel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Sürdürülebilirlik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Ağları</a:t>
            </a: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just">
              <a:lnSpc>
                <a:spcPts val="3670"/>
              </a:lnSpc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just">
              <a:lnSpc>
                <a:spcPts val="3670"/>
              </a:lnSpc>
            </a:pP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Dernek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, UNDP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Türkiye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ile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“stakeholder partner”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olarak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:</a:t>
            </a:r>
          </a:p>
          <a:p>
            <a:pPr algn="just">
              <a:lnSpc>
                <a:spcPts val="3670"/>
              </a:lnSpc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733855" lvl="1" indent="-366928" algn="just">
              <a:lnSpc>
                <a:spcPts val="3670"/>
              </a:lnSpc>
              <a:buFont typeface="Arial"/>
              <a:buChar char="•"/>
            </a:pP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Yerel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SGH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çalıştaylarına</a:t>
            </a: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733855" lvl="1" indent="-366928" algn="just">
              <a:lnSpc>
                <a:spcPts val="3670"/>
              </a:lnSpc>
              <a:buFont typeface="Arial"/>
              <a:buChar char="•"/>
            </a:pP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Yeşil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dönüşüm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programlarına</a:t>
            </a: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733855" lvl="1" indent="-366928" algn="just">
              <a:lnSpc>
                <a:spcPts val="3670"/>
              </a:lnSpc>
              <a:buFont typeface="Arial"/>
              <a:buChar char="•"/>
            </a:pP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Gençlik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ve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enerji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temalı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projelere</a:t>
            </a:r>
            <a:r>
              <a:rPr lang="tr-TR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dahil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3399" spc="-214" dirty="0" err="1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olabilir</a:t>
            </a:r>
            <a:r>
              <a:rPr lang="en-US" sz="3399" spc="-214" dirty="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.</a:t>
            </a:r>
          </a:p>
          <a:p>
            <a:pPr algn="just">
              <a:lnSpc>
                <a:spcPts val="3670"/>
              </a:lnSpc>
              <a:spcBef>
                <a:spcPct val="0"/>
              </a:spcBef>
            </a:pPr>
            <a:endParaRPr lang="en-US" sz="3399" spc="-214" dirty="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1B7FB2FD-5898-4E09-963D-A6B6A5AC0322}"/>
              </a:ext>
            </a:extLst>
          </p:cNvPr>
          <p:cNvSpPr/>
          <p:nvPr/>
        </p:nvSpPr>
        <p:spPr>
          <a:xfrm>
            <a:off x="249277" y="8343900"/>
            <a:ext cx="1558846" cy="1558846"/>
          </a:xfrm>
          <a:custGeom>
            <a:avLst/>
            <a:gdLst/>
            <a:ahLst/>
            <a:cxnLst/>
            <a:rect l="l" t="t" r="r" b="b"/>
            <a:pathLst>
              <a:path w="1558846" h="1558846">
                <a:moveTo>
                  <a:pt x="0" y="0"/>
                </a:moveTo>
                <a:lnTo>
                  <a:pt x="1558846" y="0"/>
                </a:lnTo>
                <a:lnTo>
                  <a:pt x="1558846" y="1558846"/>
                </a:lnTo>
                <a:lnTo>
                  <a:pt x="0" y="1558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D1E3FDF9-1F6E-423E-8A2B-E5E0D6699651}"/>
              </a:ext>
            </a:extLst>
          </p:cNvPr>
          <p:cNvSpPr/>
          <p:nvPr/>
        </p:nvSpPr>
        <p:spPr>
          <a:xfrm rot="-5400000">
            <a:off x="15344785" y="713246"/>
            <a:ext cx="1534451" cy="2276291"/>
          </a:xfrm>
          <a:custGeom>
            <a:avLst/>
            <a:gdLst/>
            <a:ahLst/>
            <a:cxnLst/>
            <a:rect l="l" t="t" r="r" b="b"/>
            <a:pathLst>
              <a:path w="1534451" h="2276291">
                <a:moveTo>
                  <a:pt x="0" y="0"/>
                </a:moveTo>
                <a:lnTo>
                  <a:pt x="1534451" y="0"/>
                </a:lnTo>
                <a:lnTo>
                  <a:pt x="1534451" y="2276291"/>
                </a:lnTo>
                <a:lnTo>
                  <a:pt x="0" y="2276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EC74121C-DFC7-4B6B-B384-39029D806300}"/>
              </a:ext>
            </a:extLst>
          </p:cNvPr>
          <p:cNvGrpSpPr/>
          <p:nvPr/>
        </p:nvGrpSpPr>
        <p:grpSpPr>
          <a:xfrm>
            <a:off x="7924800" y="452692"/>
            <a:ext cx="10287000" cy="9251059"/>
            <a:chOff x="0" y="0"/>
            <a:chExt cx="2781677" cy="216277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4F9BA6FE-B49F-46C8-865B-2DB6C0ACDC35}"/>
                </a:ext>
              </a:extLst>
            </p:cNvPr>
            <p:cNvSpPr/>
            <p:nvPr/>
          </p:nvSpPr>
          <p:spPr>
            <a:xfrm>
              <a:off x="0" y="0"/>
              <a:ext cx="2781677" cy="2162770"/>
            </a:xfrm>
            <a:custGeom>
              <a:avLst/>
              <a:gdLst/>
              <a:ahLst/>
              <a:cxnLst/>
              <a:rect l="l" t="t" r="r" b="b"/>
              <a:pathLst>
                <a:path w="2781677" h="2162770">
                  <a:moveTo>
                    <a:pt x="39583" y="0"/>
                  </a:moveTo>
                  <a:lnTo>
                    <a:pt x="2742094" y="0"/>
                  </a:lnTo>
                  <a:cubicBezTo>
                    <a:pt x="2763955" y="0"/>
                    <a:pt x="2781677" y="17722"/>
                    <a:pt x="2781677" y="39583"/>
                  </a:cubicBezTo>
                  <a:lnTo>
                    <a:pt x="2781677" y="2123187"/>
                  </a:lnTo>
                  <a:cubicBezTo>
                    <a:pt x="2781677" y="2145048"/>
                    <a:pt x="2763955" y="2162770"/>
                    <a:pt x="2742094" y="2162770"/>
                  </a:cubicBezTo>
                  <a:lnTo>
                    <a:pt x="39583" y="2162770"/>
                  </a:lnTo>
                  <a:cubicBezTo>
                    <a:pt x="17722" y="2162770"/>
                    <a:pt x="0" y="2145048"/>
                    <a:pt x="0" y="2123187"/>
                  </a:cubicBezTo>
                  <a:lnTo>
                    <a:pt x="0" y="39583"/>
                  </a:lnTo>
                  <a:cubicBezTo>
                    <a:pt x="0" y="17722"/>
                    <a:pt x="17722" y="0"/>
                    <a:pt x="39583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2363443A-F4A2-4FF6-851E-E7B13D4F882C}"/>
                </a:ext>
              </a:extLst>
            </p:cNvPr>
            <p:cNvSpPr txBox="1"/>
            <p:nvPr/>
          </p:nvSpPr>
          <p:spPr>
            <a:xfrm>
              <a:off x="0" y="-28575"/>
              <a:ext cx="2781677" cy="219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028700" y="723900"/>
            <a:ext cx="6563870" cy="8915400"/>
            <a:chOff x="0" y="0"/>
            <a:chExt cx="1728756" cy="2162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8756" cy="2162770"/>
            </a:xfrm>
            <a:custGeom>
              <a:avLst/>
              <a:gdLst/>
              <a:ahLst/>
              <a:cxnLst/>
              <a:rect l="l" t="t" r="r" b="b"/>
              <a:pathLst>
                <a:path w="1728756" h="2162770">
                  <a:moveTo>
                    <a:pt x="63692" y="0"/>
                  </a:moveTo>
                  <a:lnTo>
                    <a:pt x="1665064" y="0"/>
                  </a:lnTo>
                  <a:cubicBezTo>
                    <a:pt x="1681956" y="0"/>
                    <a:pt x="1698156" y="6710"/>
                    <a:pt x="1710101" y="18655"/>
                  </a:cubicBezTo>
                  <a:cubicBezTo>
                    <a:pt x="1722045" y="30599"/>
                    <a:pt x="1728756" y="46800"/>
                    <a:pt x="1728756" y="63692"/>
                  </a:cubicBezTo>
                  <a:lnTo>
                    <a:pt x="1728756" y="2099078"/>
                  </a:lnTo>
                  <a:cubicBezTo>
                    <a:pt x="1728756" y="2134254"/>
                    <a:pt x="1700240" y="2162770"/>
                    <a:pt x="1665064" y="2162770"/>
                  </a:cubicBezTo>
                  <a:lnTo>
                    <a:pt x="63692" y="2162770"/>
                  </a:lnTo>
                  <a:cubicBezTo>
                    <a:pt x="46800" y="2162770"/>
                    <a:pt x="30599" y="2156059"/>
                    <a:pt x="18655" y="2144115"/>
                  </a:cubicBezTo>
                  <a:cubicBezTo>
                    <a:pt x="6710" y="2132170"/>
                    <a:pt x="0" y="2115970"/>
                    <a:pt x="0" y="2099078"/>
                  </a:cubicBezTo>
                  <a:lnTo>
                    <a:pt x="0" y="63692"/>
                  </a:lnTo>
                  <a:cubicBezTo>
                    <a:pt x="0" y="46800"/>
                    <a:pt x="6710" y="30599"/>
                    <a:pt x="18655" y="18655"/>
                  </a:cubicBezTo>
                  <a:cubicBezTo>
                    <a:pt x="30599" y="6710"/>
                    <a:pt x="46800" y="0"/>
                    <a:pt x="63692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728756" cy="219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209800" y="4229100"/>
            <a:ext cx="503399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0"/>
              </a:lnSpc>
            </a:pPr>
            <a:r>
              <a:rPr lang="tr-TR" sz="8158" spc="-513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SONUÇ</a:t>
            </a:r>
            <a:endParaRPr lang="en-US" sz="8158" spc="-513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3DF7EA6-2A59-4F73-A525-6BFDACA33CF8}"/>
              </a:ext>
            </a:extLst>
          </p:cNvPr>
          <p:cNvSpPr txBox="1"/>
          <p:nvPr/>
        </p:nvSpPr>
        <p:spPr>
          <a:xfrm>
            <a:off x="8305800" y="983109"/>
            <a:ext cx="9525000" cy="82791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r-TR" sz="2800" dirty="0">
              <a:latin typeface="Heading Now 71-78" panose="020B0604020202020204" charset="0"/>
            </a:endParaRPr>
          </a:p>
          <a:p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📌 </a:t>
            </a:r>
            <a:r>
              <a:rPr lang="tr-TR" sz="2800" b="1" dirty="0">
                <a:solidFill>
                  <a:schemeClr val="bg2">
                    <a:lumMod val="75000"/>
                  </a:schemeClr>
                </a:solidFill>
              </a:rPr>
              <a:t>Paydaş Eğitim Kültür Sanat Derneği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, yerelde yürüttüğü enerji, gençlik ve beceri geliştirme çalışmalarını </a:t>
            </a:r>
            <a:r>
              <a:rPr lang="tr-TR" sz="2800" b="1" dirty="0">
                <a:solidFill>
                  <a:schemeClr val="bg2">
                    <a:lumMod val="75000"/>
                  </a:schemeClr>
                </a:solidFill>
              </a:rPr>
              <a:t>uluslararası düzeyde iyi uygulama modeline dönüştürerek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endParaRPr lang="tr-TR" sz="2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🌍 </a:t>
            </a:r>
            <a:r>
              <a:rPr lang="tr-TR" sz="2800" b="1" dirty="0">
                <a:solidFill>
                  <a:schemeClr val="bg2">
                    <a:lumMod val="75000"/>
                  </a:schemeClr>
                </a:solidFill>
              </a:rPr>
              <a:t>Sürdürülebilir Kalkınma Hedefleri ile uyumlu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,</a:t>
            </a:r>
            <a:br>
              <a:rPr lang="tr-TR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🏛️ </a:t>
            </a:r>
            <a:r>
              <a:rPr lang="tr-TR" sz="2800" b="1" dirty="0">
                <a:solidFill>
                  <a:schemeClr val="bg2">
                    <a:lumMod val="75000"/>
                  </a:schemeClr>
                </a:solidFill>
              </a:rPr>
              <a:t>ILO ve Birleşmiş Milletler nezdinde tanınan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,</a:t>
            </a:r>
            <a:br>
              <a:rPr lang="tr-TR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🤝 </a:t>
            </a:r>
            <a:r>
              <a:rPr lang="tr-TR" sz="2800" b="1" dirty="0">
                <a:solidFill>
                  <a:schemeClr val="bg2">
                    <a:lumMod val="75000"/>
                  </a:schemeClr>
                </a:solidFill>
              </a:rPr>
              <a:t>etki odaklı bir sivil toplum aktörü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 olmayı hedeflemektedir.</a:t>
            </a:r>
          </a:p>
          <a:p>
            <a:endParaRPr lang="tr-TR" sz="2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Dernek; gençler ve kadınlar için</a:t>
            </a:r>
            <a:br>
              <a:rPr lang="tr-TR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💼 </a:t>
            </a:r>
            <a:r>
              <a:rPr lang="tr-TR" sz="2800" b="1" dirty="0">
                <a:solidFill>
                  <a:schemeClr val="bg2">
                    <a:lumMod val="75000"/>
                  </a:schemeClr>
                </a:solidFill>
              </a:rPr>
              <a:t>nitelikli çalışma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,</a:t>
            </a:r>
            <a:br>
              <a:rPr lang="tr-TR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⚙️ </a:t>
            </a:r>
            <a:r>
              <a:rPr lang="tr-TR" sz="2800" b="1" dirty="0">
                <a:solidFill>
                  <a:schemeClr val="bg2">
                    <a:lumMod val="75000"/>
                  </a:schemeClr>
                </a:solidFill>
              </a:rPr>
              <a:t>insana yakışır iş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,</a:t>
            </a:r>
            <a:br>
              <a:rPr lang="tr-TR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📚 </a:t>
            </a:r>
            <a:r>
              <a:rPr lang="tr-TR" sz="2800" b="1" dirty="0">
                <a:solidFill>
                  <a:schemeClr val="bg2">
                    <a:lumMod val="75000"/>
                  </a:schemeClr>
                </a:solidFill>
              </a:rPr>
              <a:t>geleceğin becerileri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,</a:t>
            </a:r>
            <a:br>
              <a:rPr lang="tr-TR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🌱 </a:t>
            </a:r>
            <a:r>
              <a:rPr lang="tr-TR" sz="2800" b="1" dirty="0">
                <a:solidFill>
                  <a:schemeClr val="bg2">
                    <a:lumMod val="75000"/>
                  </a:schemeClr>
                </a:solidFill>
              </a:rPr>
              <a:t>yeşil ve dijital dönüşüm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 alanlarında yenilikçi, kapsayıcı ve sürdürülebilir programlar geliştirmeyi </a:t>
            </a:r>
            <a:r>
              <a:rPr lang="tr-TR" sz="2800" b="1" dirty="0">
                <a:solidFill>
                  <a:schemeClr val="bg2">
                    <a:lumMod val="75000"/>
                  </a:schemeClr>
                </a:solidFill>
              </a:rPr>
              <a:t>stratejik vizyonunun temel unsuru</a:t>
            </a:r>
            <a:r>
              <a:rPr lang="tr-TR" sz="2800" dirty="0">
                <a:solidFill>
                  <a:schemeClr val="bg2">
                    <a:lumMod val="75000"/>
                  </a:schemeClr>
                </a:solidFill>
              </a:rPr>
              <a:t> olarak kabul eder.</a:t>
            </a:r>
          </a:p>
          <a:p>
            <a:endParaRPr lang="tr-TR" sz="2800" dirty="0">
              <a:latin typeface="Heading Now 71-78" panose="020B060402020202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66792" y="1046534"/>
            <a:ext cx="8592508" cy="5839082"/>
            <a:chOff x="0" y="0"/>
            <a:chExt cx="2263047" cy="1537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3047" cy="1537865"/>
            </a:xfrm>
            <a:custGeom>
              <a:avLst/>
              <a:gdLst/>
              <a:ahLst/>
              <a:cxnLst/>
              <a:rect l="l" t="t" r="r" b="b"/>
              <a:pathLst>
                <a:path w="2263047" h="1537865">
                  <a:moveTo>
                    <a:pt x="48654" y="0"/>
                  </a:moveTo>
                  <a:lnTo>
                    <a:pt x="2214393" y="0"/>
                  </a:lnTo>
                  <a:cubicBezTo>
                    <a:pt x="2241264" y="0"/>
                    <a:pt x="2263047" y="21783"/>
                    <a:pt x="2263047" y="48654"/>
                  </a:cubicBezTo>
                  <a:lnTo>
                    <a:pt x="2263047" y="1489211"/>
                  </a:lnTo>
                  <a:cubicBezTo>
                    <a:pt x="2263047" y="1516082"/>
                    <a:pt x="2241264" y="1537865"/>
                    <a:pt x="2214393" y="1537865"/>
                  </a:cubicBezTo>
                  <a:lnTo>
                    <a:pt x="48654" y="1537865"/>
                  </a:lnTo>
                  <a:cubicBezTo>
                    <a:pt x="21783" y="1537865"/>
                    <a:pt x="0" y="1516082"/>
                    <a:pt x="0" y="1489211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DAF9FF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263047" cy="1566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46534"/>
            <a:ext cx="7213920" cy="8211766"/>
            <a:chOff x="0" y="0"/>
            <a:chExt cx="1899962" cy="21627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9963" cy="2162770"/>
            </a:xfrm>
            <a:custGeom>
              <a:avLst/>
              <a:gdLst/>
              <a:ahLst/>
              <a:cxnLst/>
              <a:rect l="l" t="t" r="r" b="b"/>
              <a:pathLst>
                <a:path w="1899963" h="2162770">
                  <a:moveTo>
                    <a:pt x="57952" y="0"/>
                  </a:moveTo>
                  <a:lnTo>
                    <a:pt x="1842010" y="0"/>
                  </a:lnTo>
                  <a:cubicBezTo>
                    <a:pt x="1857380" y="0"/>
                    <a:pt x="1872120" y="6106"/>
                    <a:pt x="1882989" y="16974"/>
                  </a:cubicBezTo>
                  <a:cubicBezTo>
                    <a:pt x="1893857" y="27842"/>
                    <a:pt x="1899963" y="42582"/>
                    <a:pt x="1899963" y="57952"/>
                  </a:cubicBezTo>
                  <a:lnTo>
                    <a:pt x="1899963" y="2104817"/>
                  </a:lnTo>
                  <a:cubicBezTo>
                    <a:pt x="1899963" y="2136824"/>
                    <a:pt x="1874016" y="2162770"/>
                    <a:pt x="1842010" y="2162770"/>
                  </a:cubicBezTo>
                  <a:lnTo>
                    <a:pt x="57952" y="2162770"/>
                  </a:lnTo>
                  <a:cubicBezTo>
                    <a:pt x="42582" y="2162770"/>
                    <a:pt x="27842" y="2156664"/>
                    <a:pt x="16974" y="2145796"/>
                  </a:cubicBezTo>
                  <a:cubicBezTo>
                    <a:pt x="6106" y="2134928"/>
                    <a:pt x="0" y="2120187"/>
                    <a:pt x="0" y="2104817"/>
                  </a:cubicBezTo>
                  <a:lnTo>
                    <a:pt x="0" y="57952"/>
                  </a:lnTo>
                  <a:cubicBezTo>
                    <a:pt x="0" y="42582"/>
                    <a:pt x="6106" y="27842"/>
                    <a:pt x="16974" y="16974"/>
                  </a:cubicBezTo>
                  <a:cubicBezTo>
                    <a:pt x="27842" y="6106"/>
                    <a:pt x="42582" y="0"/>
                    <a:pt x="57952" y="0"/>
                  </a:cubicBezTo>
                  <a:close/>
                </a:path>
              </a:pathLst>
            </a:custGeom>
            <a:solidFill>
              <a:srgbClr val="DAF9FF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899962" cy="219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1907064" y="3906064"/>
            <a:ext cx="2111964" cy="8592508"/>
            <a:chOff x="0" y="0"/>
            <a:chExt cx="813784" cy="33108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3784" cy="3310873"/>
            </a:xfrm>
            <a:custGeom>
              <a:avLst/>
              <a:gdLst/>
              <a:ahLst/>
              <a:cxnLst/>
              <a:rect l="l" t="t" r="r" b="b"/>
              <a:pathLst>
                <a:path w="813784" h="3310873">
                  <a:moveTo>
                    <a:pt x="366574" y="0"/>
                  </a:moveTo>
                  <a:lnTo>
                    <a:pt x="447209" y="0"/>
                  </a:lnTo>
                  <a:cubicBezTo>
                    <a:pt x="544431" y="0"/>
                    <a:pt x="637670" y="38621"/>
                    <a:pt x="706416" y="107367"/>
                  </a:cubicBezTo>
                  <a:cubicBezTo>
                    <a:pt x="775163" y="176113"/>
                    <a:pt x="813784" y="269353"/>
                    <a:pt x="813784" y="366574"/>
                  </a:cubicBezTo>
                  <a:lnTo>
                    <a:pt x="813784" y="2944298"/>
                  </a:lnTo>
                  <a:cubicBezTo>
                    <a:pt x="813784" y="3041520"/>
                    <a:pt x="775163" y="3134759"/>
                    <a:pt x="706416" y="3203506"/>
                  </a:cubicBezTo>
                  <a:cubicBezTo>
                    <a:pt x="637670" y="3272251"/>
                    <a:pt x="544431" y="3310873"/>
                    <a:pt x="447209" y="3310873"/>
                  </a:cubicBezTo>
                  <a:lnTo>
                    <a:pt x="366574" y="3310873"/>
                  </a:lnTo>
                  <a:cubicBezTo>
                    <a:pt x="269353" y="3310873"/>
                    <a:pt x="176113" y="3272251"/>
                    <a:pt x="107367" y="3203506"/>
                  </a:cubicBezTo>
                  <a:cubicBezTo>
                    <a:pt x="38621" y="3134759"/>
                    <a:pt x="0" y="3041520"/>
                    <a:pt x="0" y="2944298"/>
                  </a:cubicBezTo>
                  <a:lnTo>
                    <a:pt x="0" y="366574"/>
                  </a:lnTo>
                  <a:cubicBezTo>
                    <a:pt x="0" y="269353"/>
                    <a:pt x="38621" y="176113"/>
                    <a:pt x="107367" y="107367"/>
                  </a:cubicBezTo>
                  <a:cubicBezTo>
                    <a:pt x="176113" y="38621"/>
                    <a:pt x="269353" y="0"/>
                    <a:pt x="36657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13784" cy="33299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035325" y="7308781"/>
            <a:ext cx="1743396" cy="174339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0F9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304525" y="7572397"/>
            <a:ext cx="1204997" cy="1269632"/>
          </a:xfrm>
          <a:custGeom>
            <a:avLst/>
            <a:gdLst/>
            <a:ahLst/>
            <a:cxnLst/>
            <a:rect l="l" t="t" r="r" b="b"/>
            <a:pathLst>
              <a:path w="1204997" h="1269632">
                <a:moveTo>
                  <a:pt x="0" y="0"/>
                </a:moveTo>
                <a:lnTo>
                  <a:pt x="1204996" y="0"/>
                </a:lnTo>
                <a:lnTo>
                  <a:pt x="1204996" y="1269632"/>
                </a:lnTo>
                <a:lnTo>
                  <a:pt x="0" y="126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311678" y="4347892"/>
            <a:ext cx="987966" cy="987966"/>
          </a:xfrm>
          <a:custGeom>
            <a:avLst/>
            <a:gdLst/>
            <a:ahLst/>
            <a:cxnLst/>
            <a:rect l="l" t="t" r="r" b="b"/>
            <a:pathLst>
              <a:path w="987966" h="987966">
                <a:moveTo>
                  <a:pt x="0" y="0"/>
                </a:moveTo>
                <a:lnTo>
                  <a:pt x="987966" y="0"/>
                </a:lnTo>
                <a:lnTo>
                  <a:pt x="987966" y="987966"/>
                </a:lnTo>
                <a:lnTo>
                  <a:pt x="0" y="987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05054" y="3144635"/>
            <a:ext cx="994589" cy="652812"/>
          </a:xfrm>
          <a:custGeom>
            <a:avLst/>
            <a:gdLst/>
            <a:ahLst/>
            <a:cxnLst/>
            <a:rect l="l" t="t" r="r" b="b"/>
            <a:pathLst>
              <a:path w="994589" h="652812">
                <a:moveTo>
                  <a:pt x="0" y="0"/>
                </a:moveTo>
                <a:lnTo>
                  <a:pt x="994590" y="0"/>
                </a:lnTo>
                <a:lnTo>
                  <a:pt x="994590" y="652812"/>
                </a:lnTo>
                <a:lnTo>
                  <a:pt x="0" y="652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340378" y="3001760"/>
            <a:ext cx="7947622" cy="600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sogreenproject@gmail.com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30446" y="4368800"/>
            <a:ext cx="7302737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(531) 965 48 06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9369" y="3144635"/>
            <a:ext cx="5621029" cy="435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4"/>
              </a:lnSpc>
            </a:pPr>
            <a:r>
              <a:rPr lang="en-US" sz="5773" spc="-363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Nurcan YILMAZ</a:t>
            </a:r>
          </a:p>
          <a:p>
            <a:pPr algn="l">
              <a:lnSpc>
                <a:spcPts val="5484"/>
              </a:lnSpc>
            </a:pPr>
            <a:endParaRPr lang="en-US" sz="5773" spc="-363">
              <a:solidFill>
                <a:srgbClr val="280F91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5484"/>
              </a:lnSpc>
            </a:pPr>
            <a:r>
              <a:rPr lang="en-US" sz="5773" spc="-363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 Derneği</a:t>
            </a:r>
          </a:p>
          <a:p>
            <a:pPr algn="l">
              <a:lnSpc>
                <a:spcPts val="5484"/>
              </a:lnSpc>
            </a:pPr>
            <a:r>
              <a:rPr lang="en-US" sz="5773" spc="-363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Stratejik Planlama</a:t>
            </a:r>
          </a:p>
          <a:p>
            <a:pPr marL="0" lvl="0" indent="0" algn="l">
              <a:lnSpc>
                <a:spcPts val="5484"/>
              </a:lnSpc>
            </a:pPr>
            <a:r>
              <a:rPr lang="en-US" sz="5773" spc="-363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Koordinatörü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w="57150" cap="flat">
            <a:solidFill>
              <a:srgbClr val="4E6E81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8001007" y="-342900"/>
            <a:ext cx="10286993" cy="10287000"/>
            <a:chOff x="0" y="0"/>
            <a:chExt cx="2709331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1" cy="2709333"/>
            </a:xfrm>
            <a:custGeom>
              <a:avLst/>
              <a:gdLst/>
              <a:ahLst/>
              <a:cxnLst/>
              <a:rect l="l" t="t" r="r" b="b"/>
              <a:pathLst>
                <a:path w="2709331" h="2709333">
                  <a:moveTo>
                    <a:pt x="0" y="0"/>
                  </a:moveTo>
                  <a:lnTo>
                    <a:pt x="2709331" y="0"/>
                  </a:lnTo>
                  <a:lnTo>
                    <a:pt x="27093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70933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010810" y="1028700"/>
            <a:ext cx="248490" cy="24849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88132" y="5819436"/>
            <a:ext cx="7290487" cy="3125796"/>
          </a:xfrm>
          <a:custGeom>
            <a:avLst/>
            <a:gdLst/>
            <a:ahLst/>
            <a:cxnLst/>
            <a:rect l="l" t="t" r="r" b="b"/>
            <a:pathLst>
              <a:path w="7290487" h="3125796">
                <a:moveTo>
                  <a:pt x="0" y="0"/>
                </a:moveTo>
                <a:lnTo>
                  <a:pt x="7290487" y="0"/>
                </a:lnTo>
                <a:lnTo>
                  <a:pt x="7290487" y="3125796"/>
                </a:lnTo>
                <a:lnTo>
                  <a:pt x="0" y="3125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01007" y="0"/>
            <a:ext cx="10286992" cy="10096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62"/>
              </a:lnSpc>
            </a:pPr>
            <a:endParaRPr dirty="0"/>
          </a:p>
          <a:p>
            <a:pPr algn="ctr">
              <a:lnSpc>
                <a:spcPts val="5362"/>
              </a:lnSpc>
            </a:pPr>
            <a:r>
              <a:rPr lang="en-US" sz="4000" b="1" spc="335" dirty="0">
                <a:solidFill>
                  <a:srgbClr val="000000"/>
                </a:solidFill>
                <a:latin typeface="Heading Now 71-78" panose="020B0604020202020204" charset="0"/>
                <a:ea typeface="Lato Bold"/>
                <a:cs typeface="Lato Bold"/>
                <a:sym typeface="Lato Bold"/>
              </a:rPr>
              <a:t>Nurcan YILMAZ</a:t>
            </a:r>
            <a:endParaRPr lang="en-US" sz="3351" b="1" spc="335" dirty="0">
              <a:solidFill>
                <a:srgbClr val="000000"/>
              </a:solidFill>
              <a:latin typeface="Heading Now 71-78" panose="020B0604020202020204" charset="0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762"/>
              </a:lnSpc>
            </a:pPr>
            <a:r>
              <a:rPr lang="en-US" sz="2000" b="1" spc="235" dirty="0" err="1">
                <a:solidFill>
                  <a:srgbClr val="000000"/>
                </a:solidFill>
                <a:latin typeface="Heading Now 71-78" panose="020B0604020202020204" charset="0"/>
                <a:ea typeface="Lato Bold"/>
                <a:cs typeface="Lato Bold"/>
                <a:sym typeface="Lato Bold"/>
              </a:rPr>
              <a:t>Eğitim</a:t>
            </a:r>
            <a:r>
              <a:rPr lang="en-US" sz="2000" b="1" spc="235" dirty="0">
                <a:solidFill>
                  <a:srgbClr val="000000"/>
                </a:solidFill>
                <a:latin typeface="Heading Now 71-78" panose="020B0604020202020204" charset="0"/>
                <a:ea typeface="Lato Bold"/>
                <a:cs typeface="Lato Bold"/>
                <a:sym typeface="Lato Bold"/>
              </a:rPr>
              <a:t>: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Makine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Yüksek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Mühendisliği</a:t>
            </a:r>
            <a:endParaRPr lang="en-US" sz="2000" spc="235" dirty="0">
              <a:solidFill>
                <a:srgbClr val="000000"/>
              </a:solidFill>
              <a:latin typeface="Heading Now 71-78" panose="020B0604020202020204" charset="0"/>
              <a:ea typeface="Lato"/>
              <a:cs typeface="Lato"/>
              <a:sym typeface="Lato"/>
            </a:endParaRP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İş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Sağlığı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ve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Güvenliği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Uzmanlığı</a:t>
            </a:r>
            <a:endParaRPr lang="en-US" sz="2000" spc="235" dirty="0">
              <a:solidFill>
                <a:srgbClr val="000000"/>
              </a:solidFill>
              <a:latin typeface="Heading Now 71-78" panose="020B0604020202020204" charset="0"/>
              <a:ea typeface="Lato"/>
              <a:cs typeface="Lato"/>
              <a:sym typeface="Lato"/>
            </a:endParaRP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ICF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Ünvanlı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Kariyer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Koçu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,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Takım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ve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Grup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Koçu</a:t>
            </a:r>
            <a:endParaRPr lang="en-US" sz="2000" spc="235" dirty="0">
              <a:solidFill>
                <a:srgbClr val="000000"/>
              </a:solidFill>
              <a:latin typeface="Heading Now 71-78" panose="020B0604020202020204" charset="0"/>
              <a:ea typeface="Lato"/>
              <a:cs typeface="Lato"/>
              <a:sym typeface="Lato"/>
            </a:endParaRP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BAKKA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İleri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Girişimci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Mentörlüğü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BAKKA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Sosyal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Girişimcilik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Proje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Döngüsü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Yönetimi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Eğitimleri</a:t>
            </a:r>
            <a:endParaRPr lang="en-US" sz="2000" spc="235" dirty="0">
              <a:solidFill>
                <a:srgbClr val="000000"/>
              </a:solidFill>
              <a:latin typeface="Heading Now 71-78" panose="020B0604020202020204" charset="0"/>
              <a:ea typeface="Lato"/>
              <a:cs typeface="Lato"/>
              <a:sym typeface="Lato"/>
            </a:endParaRPr>
          </a:p>
          <a:p>
            <a:pPr algn="l">
              <a:lnSpc>
                <a:spcPts val="3762"/>
              </a:lnSpc>
            </a:pPr>
            <a:r>
              <a:rPr lang="tr-TR" sz="2000" b="1" spc="235" dirty="0">
                <a:solidFill>
                  <a:srgbClr val="000000"/>
                </a:solidFill>
                <a:latin typeface="Heading Now 71-78" panose="020B0604020202020204" charset="0"/>
                <a:ea typeface="Lato Bold"/>
                <a:cs typeface="Lato Bold"/>
                <a:sym typeface="Lato Bold"/>
              </a:rPr>
              <a:t>İ</a:t>
            </a:r>
            <a:r>
              <a:rPr lang="en-US" sz="2000" b="1" spc="235" dirty="0">
                <a:solidFill>
                  <a:srgbClr val="000000"/>
                </a:solidFill>
                <a:latin typeface="Heading Now 71-78" panose="020B0604020202020204" charset="0"/>
                <a:ea typeface="Lato Bold"/>
                <a:cs typeface="Lato Bold"/>
                <a:sym typeface="Lato Bold"/>
              </a:rPr>
              <a:t>Ş: 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2012 den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beri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İŞKUR’da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İş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ve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Meslek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Danışmanı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İŞKUR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KAMPÜS’te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Kariyer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Danışmanlığı</a:t>
            </a:r>
            <a:endParaRPr lang="en-US" sz="2000" spc="235" dirty="0">
              <a:solidFill>
                <a:srgbClr val="000000"/>
              </a:solidFill>
              <a:latin typeface="Heading Now 71-78" panose="020B0604020202020204" charset="0"/>
              <a:ea typeface="Lato"/>
              <a:cs typeface="Lato"/>
              <a:sym typeface="Lato"/>
            </a:endParaRP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Öncesinde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Yüksek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Lisans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eğitim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döneminde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Makine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Mühendisliği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Bölümü’nde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Araştırma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Görevliliği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(2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yıl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)</a:t>
            </a:r>
          </a:p>
          <a:p>
            <a:pPr algn="l">
              <a:lnSpc>
                <a:spcPts val="3762"/>
              </a:lnSpc>
            </a:pPr>
            <a:r>
              <a:rPr lang="en-US" sz="2000" b="1" spc="235" dirty="0" err="1">
                <a:solidFill>
                  <a:srgbClr val="000000"/>
                </a:solidFill>
                <a:latin typeface="Heading Now 71-78" panose="020B0604020202020204" charset="0"/>
                <a:ea typeface="Lato Bold"/>
                <a:cs typeface="Lato Bold"/>
                <a:sym typeface="Lato Bold"/>
              </a:rPr>
              <a:t>Gönüllü</a:t>
            </a:r>
            <a:r>
              <a:rPr lang="en-US" sz="2000" b="1" spc="235" dirty="0">
                <a:solidFill>
                  <a:srgbClr val="000000"/>
                </a:solidFill>
                <a:latin typeface="Heading Now 71-78" panose="020B0604020202020204" charset="0"/>
                <a:ea typeface="Lato Bold"/>
                <a:cs typeface="Lato Bold"/>
                <a:sym typeface="Lato Bold"/>
              </a:rPr>
              <a:t> </a:t>
            </a:r>
            <a:r>
              <a:rPr lang="en-US" sz="2000" b="1" spc="235" dirty="0" err="1">
                <a:solidFill>
                  <a:srgbClr val="000000"/>
                </a:solidFill>
                <a:latin typeface="Heading Now 71-78" panose="020B0604020202020204" charset="0"/>
                <a:ea typeface="Lato Bold"/>
                <a:cs typeface="Lato Bold"/>
                <a:sym typeface="Lato Bold"/>
              </a:rPr>
              <a:t>Çalışmalar</a:t>
            </a:r>
            <a:r>
              <a:rPr lang="en-US" sz="2000" b="1" spc="235" dirty="0">
                <a:solidFill>
                  <a:srgbClr val="000000"/>
                </a:solidFill>
                <a:latin typeface="Heading Now 71-78" panose="020B0604020202020204" charset="0"/>
                <a:ea typeface="Lato Bold"/>
                <a:cs typeface="Lato Bold"/>
                <a:sym typeface="Lato Bold"/>
              </a:rPr>
              <a:t>: </a:t>
            </a: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2024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yılından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beri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Paydaş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Derneği’nin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gönüllüsü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olarak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Proje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hazırlama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,</a:t>
            </a: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Habitat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Derneği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İnternetle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Hayat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Kolay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ve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Tasarım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Odaklı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Düşünme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Eğitmenliği</a:t>
            </a:r>
            <a:endParaRPr lang="en-US" sz="2000" spc="235" dirty="0">
              <a:solidFill>
                <a:srgbClr val="000000"/>
              </a:solidFill>
              <a:latin typeface="Heading Now 71-78" panose="020B0604020202020204" charset="0"/>
              <a:ea typeface="Lato"/>
              <a:cs typeface="Lato"/>
              <a:sym typeface="Lato"/>
            </a:endParaRP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Habitat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Derneği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Solve For Tomorrows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Gönüllü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Mentörü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(</a:t>
            </a:r>
            <a:r>
              <a:rPr lang="tr-TR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3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D)</a:t>
            </a: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Geleceği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Kuran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Kadınlarda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Gönüllü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Kariyer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Mentörü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(2D</a:t>
            </a:r>
            <a:r>
              <a:rPr lang="tr-TR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)</a:t>
            </a:r>
            <a:endParaRPr lang="en-US" sz="2000" spc="235" dirty="0">
              <a:solidFill>
                <a:srgbClr val="000000"/>
              </a:solidFill>
              <a:latin typeface="Heading Now 71-78" panose="020B0604020202020204" charset="0"/>
              <a:ea typeface="Lato"/>
              <a:cs typeface="Lato"/>
              <a:sym typeface="Lato"/>
            </a:endParaRPr>
          </a:p>
          <a:p>
            <a:pPr marL="342900" indent="-342900" algn="l">
              <a:lnSpc>
                <a:spcPts val="3762"/>
              </a:lnSpc>
              <a:buFont typeface="Arial" panose="020B0604020202020204" pitchFamily="34" charset="0"/>
              <a:buChar char="•"/>
            </a:pP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Step Up Coaching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Programında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Gönüllü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</a:t>
            </a:r>
            <a:r>
              <a:rPr lang="en-US" sz="2000" spc="235" dirty="0" err="1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Koç</a:t>
            </a:r>
            <a:r>
              <a:rPr lang="en-US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 (2D</a:t>
            </a:r>
            <a:r>
              <a:rPr lang="tr-TR" sz="2000" spc="235" dirty="0">
                <a:solidFill>
                  <a:srgbClr val="000000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)</a:t>
            </a:r>
            <a:endParaRPr lang="en-US" sz="2351" spc="235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20062" y="2171700"/>
            <a:ext cx="5626626" cy="781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6600" b="1" spc="429" dirty="0">
                <a:solidFill>
                  <a:schemeClr val="tx2"/>
                </a:solidFill>
                <a:latin typeface="Heading Now 71-78" panose="020B0604020202020204" charset="0"/>
                <a:ea typeface="Lato"/>
                <a:cs typeface="Lato"/>
                <a:sym typeface="Lato"/>
              </a:rPr>
              <a:t>TANIŞALIM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8753" y="1184542"/>
            <a:ext cx="10561680" cy="8211766"/>
            <a:chOff x="0" y="0"/>
            <a:chExt cx="2781677" cy="2162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1677" cy="2162770"/>
            </a:xfrm>
            <a:custGeom>
              <a:avLst/>
              <a:gdLst/>
              <a:ahLst/>
              <a:cxnLst/>
              <a:rect l="l" t="t" r="r" b="b"/>
              <a:pathLst>
                <a:path w="2781677" h="2162770">
                  <a:moveTo>
                    <a:pt x="39583" y="0"/>
                  </a:moveTo>
                  <a:lnTo>
                    <a:pt x="2742094" y="0"/>
                  </a:lnTo>
                  <a:cubicBezTo>
                    <a:pt x="2763955" y="0"/>
                    <a:pt x="2781677" y="17722"/>
                    <a:pt x="2781677" y="39583"/>
                  </a:cubicBezTo>
                  <a:lnTo>
                    <a:pt x="2781677" y="2123187"/>
                  </a:lnTo>
                  <a:cubicBezTo>
                    <a:pt x="2781677" y="2145048"/>
                    <a:pt x="2763955" y="2162770"/>
                    <a:pt x="2742094" y="2162770"/>
                  </a:cubicBezTo>
                  <a:lnTo>
                    <a:pt x="39583" y="2162770"/>
                  </a:lnTo>
                  <a:cubicBezTo>
                    <a:pt x="17722" y="2162770"/>
                    <a:pt x="0" y="2145048"/>
                    <a:pt x="0" y="2123187"/>
                  </a:cubicBezTo>
                  <a:lnTo>
                    <a:pt x="0" y="39583"/>
                  </a:lnTo>
                  <a:cubicBezTo>
                    <a:pt x="0" y="17722"/>
                    <a:pt x="17722" y="0"/>
                    <a:pt x="39583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81677" cy="219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4499089" y="813758"/>
            <a:ext cx="828114" cy="5461365"/>
            <a:chOff x="0" y="0"/>
            <a:chExt cx="319090" cy="2104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090" cy="2104378"/>
            </a:xfrm>
            <a:custGeom>
              <a:avLst/>
              <a:gdLst/>
              <a:ahLst/>
              <a:cxnLst/>
              <a:rect l="l" t="t" r="r" b="b"/>
              <a:pathLst>
                <a:path w="319090" h="2104378">
                  <a:moveTo>
                    <a:pt x="159545" y="0"/>
                  </a:moveTo>
                  <a:lnTo>
                    <a:pt x="159545" y="0"/>
                  </a:lnTo>
                  <a:cubicBezTo>
                    <a:pt x="247659" y="0"/>
                    <a:pt x="319090" y="71431"/>
                    <a:pt x="319090" y="159545"/>
                  </a:cubicBezTo>
                  <a:lnTo>
                    <a:pt x="319090" y="1944833"/>
                  </a:lnTo>
                  <a:cubicBezTo>
                    <a:pt x="319090" y="2032947"/>
                    <a:pt x="247659" y="2104378"/>
                    <a:pt x="159545" y="2104378"/>
                  </a:cubicBezTo>
                  <a:lnTo>
                    <a:pt x="159545" y="2104378"/>
                  </a:lnTo>
                  <a:cubicBezTo>
                    <a:pt x="71431" y="2104378"/>
                    <a:pt x="0" y="2032947"/>
                    <a:pt x="0" y="1944833"/>
                  </a:cubicBezTo>
                  <a:lnTo>
                    <a:pt x="0" y="159545"/>
                  </a:lnTo>
                  <a:cubicBezTo>
                    <a:pt x="0" y="71431"/>
                    <a:pt x="71431" y="0"/>
                    <a:pt x="159545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19090" cy="2123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4533042" y="4256686"/>
            <a:ext cx="828114" cy="5649220"/>
            <a:chOff x="0" y="0"/>
            <a:chExt cx="319090" cy="17740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9090" cy="1774055"/>
            </a:xfrm>
            <a:custGeom>
              <a:avLst/>
              <a:gdLst/>
              <a:ahLst/>
              <a:cxnLst/>
              <a:rect l="l" t="t" r="r" b="b"/>
              <a:pathLst>
                <a:path w="319090" h="1774055">
                  <a:moveTo>
                    <a:pt x="159545" y="0"/>
                  </a:moveTo>
                  <a:lnTo>
                    <a:pt x="159545" y="0"/>
                  </a:lnTo>
                  <a:cubicBezTo>
                    <a:pt x="247659" y="0"/>
                    <a:pt x="319090" y="71431"/>
                    <a:pt x="319090" y="159545"/>
                  </a:cubicBezTo>
                  <a:lnTo>
                    <a:pt x="319090" y="1614511"/>
                  </a:lnTo>
                  <a:cubicBezTo>
                    <a:pt x="319090" y="1702625"/>
                    <a:pt x="247659" y="1774055"/>
                    <a:pt x="159545" y="1774055"/>
                  </a:cubicBezTo>
                  <a:lnTo>
                    <a:pt x="159545" y="1774055"/>
                  </a:lnTo>
                  <a:cubicBezTo>
                    <a:pt x="71431" y="1774055"/>
                    <a:pt x="0" y="1702625"/>
                    <a:pt x="0" y="1614511"/>
                  </a:cubicBezTo>
                  <a:lnTo>
                    <a:pt x="0" y="159545"/>
                  </a:lnTo>
                  <a:cubicBezTo>
                    <a:pt x="0" y="71431"/>
                    <a:pt x="71431" y="0"/>
                    <a:pt x="159545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19090" cy="1793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4563974" y="1849770"/>
            <a:ext cx="828114" cy="5461365"/>
            <a:chOff x="0" y="0"/>
            <a:chExt cx="319090" cy="2104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9090" cy="2104378"/>
            </a:xfrm>
            <a:custGeom>
              <a:avLst/>
              <a:gdLst/>
              <a:ahLst/>
              <a:cxnLst/>
              <a:rect l="l" t="t" r="r" b="b"/>
              <a:pathLst>
                <a:path w="319090" h="2104378">
                  <a:moveTo>
                    <a:pt x="159545" y="0"/>
                  </a:moveTo>
                  <a:lnTo>
                    <a:pt x="159545" y="0"/>
                  </a:lnTo>
                  <a:cubicBezTo>
                    <a:pt x="247659" y="0"/>
                    <a:pt x="319090" y="71431"/>
                    <a:pt x="319090" y="159545"/>
                  </a:cubicBezTo>
                  <a:lnTo>
                    <a:pt x="319090" y="1944833"/>
                  </a:lnTo>
                  <a:cubicBezTo>
                    <a:pt x="319090" y="2032947"/>
                    <a:pt x="247659" y="2104378"/>
                    <a:pt x="159545" y="2104378"/>
                  </a:cubicBezTo>
                  <a:lnTo>
                    <a:pt x="159545" y="2104378"/>
                  </a:lnTo>
                  <a:cubicBezTo>
                    <a:pt x="71431" y="2104378"/>
                    <a:pt x="0" y="2032947"/>
                    <a:pt x="0" y="1944833"/>
                  </a:cubicBezTo>
                  <a:lnTo>
                    <a:pt x="0" y="159545"/>
                  </a:lnTo>
                  <a:cubicBezTo>
                    <a:pt x="0" y="71431"/>
                    <a:pt x="71431" y="0"/>
                    <a:pt x="159545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319090" cy="2123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4407744" y="13995"/>
            <a:ext cx="828114" cy="5032732"/>
            <a:chOff x="0" y="0"/>
            <a:chExt cx="319090" cy="193921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9090" cy="1939217"/>
            </a:xfrm>
            <a:custGeom>
              <a:avLst/>
              <a:gdLst/>
              <a:ahLst/>
              <a:cxnLst/>
              <a:rect l="l" t="t" r="r" b="b"/>
              <a:pathLst>
                <a:path w="319090" h="1939217">
                  <a:moveTo>
                    <a:pt x="159545" y="0"/>
                  </a:moveTo>
                  <a:lnTo>
                    <a:pt x="159545" y="0"/>
                  </a:lnTo>
                  <a:cubicBezTo>
                    <a:pt x="247659" y="0"/>
                    <a:pt x="319090" y="71431"/>
                    <a:pt x="319090" y="159545"/>
                  </a:cubicBezTo>
                  <a:lnTo>
                    <a:pt x="319090" y="1779672"/>
                  </a:lnTo>
                  <a:cubicBezTo>
                    <a:pt x="319090" y="1867786"/>
                    <a:pt x="247659" y="1939217"/>
                    <a:pt x="159545" y="1939217"/>
                  </a:cubicBezTo>
                  <a:lnTo>
                    <a:pt x="159545" y="1939217"/>
                  </a:lnTo>
                  <a:cubicBezTo>
                    <a:pt x="71431" y="1939217"/>
                    <a:pt x="0" y="1867786"/>
                    <a:pt x="0" y="1779672"/>
                  </a:cubicBezTo>
                  <a:lnTo>
                    <a:pt x="0" y="159545"/>
                  </a:lnTo>
                  <a:cubicBezTo>
                    <a:pt x="0" y="71431"/>
                    <a:pt x="71431" y="0"/>
                    <a:pt x="159545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319090" cy="1958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4572208" y="2993174"/>
            <a:ext cx="828114" cy="5649217"/>
            <a:chOff x="0" y="0"/>
            <a:chExt cx="319090" cy="17740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9090" cy="1774055"/>
            </a:xfrm>
            <a:custGeom>
              <a:avLst/>
              <a:gdLst/>
              <a:ahLst/>
              <a:cxnLst/>
              <a:rect l="l" t="t" r="r" b="b"/>
              <a:pathLst>
                <a:path w="319090" h="1774055">
                  <a:moveTo>
                    <a:pt x="159545" y="0"/>
                  </a:moveTo>
                  <a:lnTo>
                    <a:pt x="159545" y="0"/>
                  </a:lnTo>
                  <a:cubicBezTo>
                    <a:pt x="247659" y="0"/>
                    <a:pt x="319090" y="71431"/>
                    <a:pt x="319090" y="159545"/>
                  </a:cubicBezTo>
                  <a:lnTo>
                    <a:pt x="319090" y="1614511"/>
                  </a:lnTo>
                  <a:cubicBezTo>
                    <a:pt x="319090" y="1702625"/>
                    <a:pt x="247659" y="1774055"/>
                    <a:pt x="159545" y="1774055"/>
                  </a:cubicBezTo>
                  <a:lnTo>
                    <a:pt x="159545" y="1774055"/>
                  </a:lnTo>
                  <a:cubicBezTo>
                    <a:pt x="71431" y="1774055"/>
                    <a:pt x="0" y="1702625"/>
                    <a:pt x="0" y="1614511"/>
                  </a:cubicBezTo>
                  <a:lnTo>
                    <a:pt x="0" y="159545"/>
                  </a:lnTo>
                  <a:cubicBezTo>
                    <a:pt x="0" y="71431"/>
                    <a:pt x="71431" y="0"/>
                    <a:pt x="159545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319090" cy="1793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47800" y="6993047"/>
            <a:ext cx="2109411" cy="210941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AF9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093403" y="3398109"/>
            <a:ext cx="5892582" cy="251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6"/>
              </a:lnSpc>
            </a:pPr>
            <a:r>
              <a:rPr lang="en-US" sz="9259" spc="-583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Konu</a:t>
            </a:r>
            <a:r>
              <a:rPr lang="en-US" sz="9259" spc="-583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9259" spc="-583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Başlıkları</a:t>
            </a:r>
            <a:endParaRPr lang="en-US" sz="9259" spc="-583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846179" y="3225970"/>
            <a:ext cx="4141177" cy="4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</a:t>
            </a:r>
            <a:r>
              <a:rPr lang="en-US" sz="2800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Yol</a:t>
            </a:r>
            <a:r>
              <a:rPr lang="en-US" sz="2800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Haritası</a:t>
            </a:r>
            <a:endParaRPr lang="en-US" sz="2800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157678" y="4198044"/>
            <a:ext cx="11261512" cy="90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2436" u="sng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</a:t>
            </a:r>
            <a:r>
              <a:rPr lang="en-US" sz="2436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aydaş</a:t>
            </a:r>
            <a:r>
              <a:rPr lang="en-US" sz="2436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436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Kurumsal</a:t>
            </a:r>
            <a:r>
              <a:rPr lang="en-US" sz="2436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436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Kapasite</a:t>
            </a:r>
            <a:endParaRPr lang="en-US" sz="2436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ctr">
              <a:lnSpc>
                <a:spcPts val="3410"/>
              </a:lnSpc>
            </a:pPr>
            <a:r>
              <a:rPr lang="en-US" sz="2436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436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Geliştirme</a:t>
            </a:r>
            <a:endParaRPr lang="en-US" sz="2436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570235" y="7228387"/>
            <a:ext cx="1748963" cy="1748963"/>
          </a:xfrm>
          <a:custGeom>
            <a:avLst/>
            <a:gdLst/>
            <a:ahLst/>
            <a:cxnLst/>
            <a:rect l="l" t="t" r="r" b="b"/>
            <a:pathLst>
              <a:path w="1748963" h="1748963">
                <a:moveTo>
                  <a:pt x="0" y="0"/>
                </a:moveTo>
                <a:lnTo>
                  <a:pt x="1748963" y="0"/>
                </a:lnTo>
                <a:lnTo>
                  <a:pt x="1748963" y="1748963"/>
                </a:lnTo>
                <a:lnTo>
                  <a:pt x="0" y="17489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6FA9509E-E7CB-46E4-84DF-BB0F3E7F8536}"/>
              </a:ext>
            </a:extLst>
          </p:cNvPr>
          <p:cNvSpPr txBox="1"/>
          <p:nvPr/>
        </p:nvSpPr>
        <p:spPr>
          <a:xfrm>
            <a:off x="12817837" y="2280940"/>
            <a:ext cx="4141177" cy="49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tr-TR" sz="2800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Genel Bakış</a:t>
            </a:r>
            <a:endParaRPr lang="en-US" sz="2800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602D286A-37DD-4DB6-A17B-E586B0DF72E4}"/>
              </a:ext>
            </a:extLst>
          </p:cNvPr>
          <p:cNvSpPr txBox="1"/>
          <p:nvPr/>
        </p:nvSpPr>
        <p:spPr>
          <a:xfrm>
            <a:off x="12651262" y="5491656"/>
            <a:ext cx="4653538" cy="478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</a:t>
            </a:r>
            <a:r>
              <a:rPr lang="en-US" sz="2400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tr-TR" sz="2400" b="1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Kilometre Taşları</a:t>
            </a:r>
            <a:endParaRPr lang="en-US" sz="2400" b="1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D060CE3D-6219-49AF-9C52-DF3C9482719E}"/>
              </a:ext>
            </a:extLst>
          </p:cNvPr>
          <p:cNvSpPr txBox="1"/>
          <p:nvPr/>
        </p:nvSpPr>
        <p:spPr>
          <a:xfrm>
            <a:off x="12846179" y="6731391"/>
            <a:ext cx="4141177" cy="49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</a:t>
            </a:r>
            <a:r>
              <a:rPr lang="tr-TR" sz="2400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BM Üyelik Hedefi</a:t>
            </a:r>
            <a:r>
              <a:rPr lang="en-US" sz="2400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</a:p>
        </p:txBody>
      </p:sp>
      <p:grpSp>
        <p:nvGrpSpPr>
          <p:cNvPr id="36" name="Group 8">
            <a:extLst>
              <a:ext uri="{FF2B5EF4-FFF2-40B4-BE49-F238E27FC236}">
                <a16:creationId xmlns:a16="http://schemas.microsoft.com/office/drawing/2014/main" id="{120428E7-A1FC-4AF1-9920-A9DDAE9D379D}"/>
              </a:ext>
            </a:extLst>
          </p:cNvPr>
          <p:cNvGrpSpPr/>
          <p:nvPr/>
        </p:nvGrpSpPr>
        <p:grpSpPr>
          <a:xfrm rot="-5400000">
            <a:off x="14533042" y="5548001"/>
            <a:ext cx="828114" cy="5649220"/>
            <a:chOff x="0" y="0"/>
            <a:chExt cx="319090" cy="1774055"/>
          </a:xfrm>
        </p:grpSpPr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B7EA1A89-357F-4BE4-9801-710579B7A8CB}"/>
                </a:ext>
              </a:extLst>
            </p:cNvPr>
            <p:cNvSpPr/>
            <p:nvPr/>
          </p:nvSpPr>
          <p:spPr>
            <a:xfrm>
              <a:off x="0" y="0"/>
              <a:ext cx="319090" cy="1774055"/>
            </a:xfrm>
            <a:custGeom>
              <a:avLst/>
              <a:gdLst/>
              <a:ahLst/>
              <a:cxnLst/>
              <a:rect l="l" t="t" r="r" b="b"/>
              <a:pathLst>
                <a:path w="319090" h="1774055">
                  <a:moveTo>
                    <a:pt x="159545" y="0"/>
                  </a:moveTo>
                  <a:lnTo>
                    <a:pt x="159545" y="0"/>
                  </a:lnTo>
                  <a:cubicBezTo>
                    <a:pt x="247659" y="0"/>
                    <a:pt x="319090" y="71431"/>
                    <a:pt x="319090" y="159545"/>
                  </a:cubicBezTo>
                  <a:lnTo>
                    <a:pt x="319090" y="1614511"/>
                  </a:lnTo>
                  <a:cubicBezTo>
                    <a:pt x="319090" y="1702625"/>
                    <a:pt x="247659" y="1774055"/>
                    <a:pt x="159545" y="1774055"/>
                  </a:cubicBezTo>
                  <a:lnTo>
                    <a:pt x="159545" y="1774055"/>
                  </a:lnTo>
                  <a:cubicBezTo>
                    <a:pt x="71431" y="1774055"/>
                    <a:pt x="0" y="1702625"/>
                    <a:pt x="0" y="1614511"/>
                  </a:cubicBezTo>
                  <a:lnTo>
                    <a:pt x="0" y="159545"/>
                  </a:lnTo>
                  <a:cubicBezTo>
                    <a:pt x="0" y="71431"/>
                    <a:pt x="71431" y="0"/>
                    <a:pt x="159545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0FBE9E4B-A74B-4D50-99D5-1B09A561A68E}"/>
                </a:ext>
              </a:extLst>
            </p:cNvPr>
            <p:cNvSpPr txBox="1"/>
            <p:nvPr/>
          </p:nvSpPr>
          <p:spPr>
            <a:xfrm>
              <a:off x="0" y="-19050"/>
              <a:ext cx="319090" cy="1793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27">
            <a:extLst>
              <a:ext uri="{FF2B5EF4-FFF2-40B4-BE49-F238E27FC236}">
                <a16:creationId xmlns:a16="http://schemas.microsoft.com/office/drawing/2014/main" id="{01EB2FFF-0AEF-45E4-BFA7-C88E3B49DD63}"/>
              </a:ext>
            </a:extLst>
          </p:cNvPr>
          <p:cNvSpPr txBox="1"/>
          <p:nvPr/>
        </p:nvSpPr>
        <p:spPr>
          <a:xfrm>
            <a:off x="13030200" y="8006060"/>
            <a:ext cx="4141177" cy="49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tr-TR" sz="2400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Sonuç</a:t>
            </a:r>
            <a:endParaRPr lang="en-US" sz="2400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66792" y="3419218"/>
            <a:ext cx="8592508" cy="5839082"/>
            <a:chOff x="0" y="0"/>
            <a:chExt cx="2263047" cy="1537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3047" cy="1537865"/>
            </a:xfrm>
            <a:custGeom>
              <a:avLst/>
              <a:gdLst/>
              <a:ahLst/>
              <a:cxnLst/>
              <a:rect l="l" t="t" r="r" b="b"/>
              <a:pathLst>
                <a:path w="2263047" h="1537865">
                  <a:moveTo>
                    <a:pt x="48654" y="0"/>
                  </a:moveTo>
                  <a:lnTo>
                    <a:pt x="2214393" y="0"/>
                  </a:lnTo>
                  <a:cubicBezTo>
                    <a:pt x="2241264" y="0"/>
                    <a:pt x="2263047" y="21783"/>
                    <a:pt x="2263047" y="48654"/>
                  </a:cubicBezTo>
                  <a:lnTo>
                    <a:pt x="2263047" y="1489211"/>
                  </a:lnTo>
                  <a:cubicBezTo>
                    <a:pt x="2263047" y="1516082"/>
                    <a:pt x="2241264" y="1537865"/>
                    <a:pt x="2214393" y="1537865"/>
                  </a:cubicBezTo>
                  <a:lnTo>
                    <a:pt x="48654" y="1537865"/>
                  </a:lnTo>
                  <a:cubicBezTo>
                    <a:pt x="21783" y="1537865"/>
                    <a:pt x="0" y="1516082"/>
                    <a:pt x="0" y="1489211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DAF9FF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263047" cy="1566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052142" y="3877402"/>
            <a:ext cx="7696584" cy="486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1"/>
              </a:lnSpc>
            </a:pPr>
            <a:r>
              <a:rPr lang="en-US" sz="2107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 Eğitim Kültür Sanat Derneği, Zonguldak’ta gençlerin eğitim, istihdam, kültür ve toplumsal katılım alanlarında güçlenmesini hedefleyen; yenilikçi, kapsayıcı ve bölgesel kalkınmaya katkı sunan bir sivil toplum kuruluşudur. </a:t>
            </a:r>
          </a:p>
          <a:p>
            <a:pPr algn="l">
              <a:lnSpc>
                <a:spcPts val="2951"/>
              </a:lnSpc>
            </a:pPr>
            <a:endParaRPr lang="en-US" sz="2107">
              <a:solidFill>
                <a:srgbClr val="280F91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2951"/>
              </a:lnSpc>
            </a:pPr>
            <a:r>
              <a:rPr lang="en-US" sz="2107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Kömürden yenilenebilir enerjiye geçiş sürecinde şehrin ihtiyaçlarını merkeze alan dernek, gençlerin dijital ve yeşil becerilerini geliştirmeye, mesleki yönelimlerini desteklemeye ve demokratik katılımlarını artırmaya yönelik projeler tasarlamaktadır. </a:t>
            </a:r>
          </a:p>
          <a:p>
            <a:pPr algn="l">
              <a:lnSpc>
                <a:spcPts val="2951"/>
              </a:lnSpc>
            </a:pPr>
            <a:endParaRPr lang="en-US" sz="2107">
              <a:solidFill>
                <a:srgbClr val="280F91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28700" y="1046534"/>
            <a:ext cx="7213920" cy="8211766"/>
            <a:chOff x="0" y="0"/>
            <a:chExt cx="1899962" cy="21627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9963" cy="2162770"/>
            </a:xfrm>
            <a:custGeom>
              <a:avLst/>
              <a:gdLst/>
              <a:ahLst/>
              <a:cxnLst/>
              <a:rect l="l" t="t" r="r" b="b"/>
              <a:pathLst>
                <a:path w="1899963" h="2162770">
                  <a:moveTo>
                    <a:pt x="57952" y="0"/>
                  </a:moveTo>
                  <a:lnTo>
                    <a:pt x="1842010" y="0"/>
                  </a:lnTo>
                  <a:cubicBezTo>
                    <a:pt x="1857380" y="0"/>
                    <a:pt x="1872120" y="6106"/>
                    <a:pt x="1882989" y="16974"/>
                  </a:cubicBezTo>
                  <a:cubicBezTo>
                    <a:pt x="1893857" y="27842"/>
                    <a:pt x="1899963" y="42582"/>
                    <a:pt x="1899963" y="57952"/>
                  </a:cubicBezTo>
                  <a:lnTo>
                    <a:pt x="1899963" y="2104817"/>
                  </a:lnTo>
                  <a:cubicBezTo>
                    <a:pt x="1899963" y="2136824"/>
                    <a:pt x="1874016" y="2162770"/>
                    <a:pt x="1842010" y="2162770"/>
                  </a:cubicBezTo>
                  <a:lnTo>
                    <a:pt x="57952" y="2162770"/>
                  </a:lnTo>
                  <a:cubicBezTo>
                    <a:pt x="42582" y="2162770"/>
                    <a:pt x="27842" y="2156664"/>
                    <a:pt x="16974" y="2145796"/>
                  </a:cubicBezTo>
                  <a:cubicBezTo>
                    <a:pt x="6106" y="2134928"/>
                    <a:pt x="0" y="2120187"/>
                    <a:pt x="0" y="2104817"/>
                  </a:cubicBezTo>
                  <a:lnTo>
                    <a:pt x="0" y="57952"/>
                  </a:lnTo>
                  <a:cubicBezTo>
                    <a:pt x="0" y="42582"/>
                    <a:pt x="6106" y="27842"/>
                    <a:pt x="16974" y="16974"/>
                  </a:cubicBezTo>
                  <a:cubicBezTo>
                    <a:pt x="27842" y="6106"/>
                    <a:pt x="42582" y="0"/>
                    <a:pt x="57952" y="0"/>
                  </a:cubicBezTo>
                  <a:close/>
                </a:path>
              </a:pathLst>
            </a:custGeom>
            <a:solidFill>
              <a:srgbClr val="DAF9FF"/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899962" cy="219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89369" y="3889520"/>
            <a:ext cx="5892582" cy="125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83"/>
              </a:lnSpc>
            </a:pPr>
            <a:r>
              <a:rPr lang="en-US" sz="8297" spc="-522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Genel Bakış</a:t>
            </a: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1907064" y="-2193739"/>
            <a:ext cx="2111964" cy="8592508"/>
            <a:chOff x="0" y="0"/>
            <a:chExt cx="813784" cy="33108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3784" cy="3310873"/>
            </a:xfrm>
            <a:custGeom>
              <a:avLst/>
              <a:gdLst/>
              <a:ahLst/>
              <a:cxnLst/>
              <a:rect l="l" t="t" r="r" b="b"/>
              <a:pathLst>
                <a:path w="813784" h="3310873">
                  <a:moveTo>
                    <a:pt x="366574" y="0"/>
                  </a:moveTo>
                  <a:lnTo>
                    <a:pt x="447209" y="0"/>
                  </a:lnTo>
                  <a:cubicBezTo>
                    <a:pt x="544431" y="0"/>
                    <a:pt x="637670" y="38621"/>
                    <a:pt x="706416" y="107367"/>
                  </a:cubicBezTo>
                  <a:cubicBezTo>
                    <a:pt x="775163" y="176113"/>
                    <a:pt x="813784" y="269353"/>
                    <a:pt x="813784" y="366574"/>
                  </a:cubicBezTo>
                  <a:lnTo>
                    <a:pt x="813784" y="2944298"/>
                  </a:lnTo>
                  <a:cubicBezTo>
                    <a:pt x="813784" y="3041520"/>
                    <a:pt x="775163" y="3134759"/>
                    <a:pt x="706416" y="3203506"/>
                  </a:cubicBezTo>
                  <a:cubicBezTo>
                    <a:pt x="637670" y="3272251"/>
                    <a:pt x="544431" y="3310873"/>
                    <a:pt x="447209" y="3310873"/>
                  </a:cubicBezTo>
                  <a:lnTo>
                    <a:pt x="366574" y="3310873"/>
                  </a:lnTo>
                  <a:cubicBezTo>
                    <a:pt x="269353" y="3310873"/>
                    <a:pt x="176113" y="3272251"/>
                    <a:pt x="107367" y="3203506"/>
                  </a:cubicBezTo>
                  <a:cubicBezTo>
                    <a:pt x="38621" y="3134759"/>
                    <a:pt x="0" y="3041520"/>
                    <a:pt x="0" y="2944298"/>
                  </a:cubicBezTo>
                  <a:lnTo>
                    <a:pt x="0" y="366574"/>
                  </a:lnTo>
                  <a:cubicBezTo>
                    <a:pt x="0" y="269353"/>
                    <a:pt x="38621" y="176113"/>
                    <a:pt x="107367" y="107367"/>
                  </a:cubicBezTo>
                  <a:cubicBezTo>
                    <a:pt x="176113" y="38621"/>
                    <a:pt x="269353" y="0"/>
                    <a:pt x="36657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3784" cy="33299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5400000" flipH="1" flipV="1">
            <a:off x="14989539" y="1051691"/>
            <a:ext cx="1416724" cy="2101648"/>
          </a:xfrm>
          <a:custGeom>
            <a:avLst/>
            <a:gdLst/>
            <a:ahLst/>
            <a:cxnLst/>
            <a:rect l="l" t="t" r="r" b="b"/>
            <a:pathLst>
              <a:path w="1416724" h="2101648">
                <a:moveTo>
                  <a:pt x="1416725" y="2101648"/>
                </a:moveTo>
                <a:lnTo>
                  <a:pt x="0" y="2101648"/>
                </a:lnTo>
                <a:lnTo>
                  <a:pt x="0" y="0"/>
                </a:lnTo>
                <a:lnTo>
                  <a:pt x="1416725" y="0"/>
                </a:lnTo>
                <a:lnTo>
                  <a:pt x="1416725" y="210164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46534"/>
            <a:ext cx="6563870" cy="4197705"/>
            <a:chOff x="0" y="0"/>
            <a:chExt cx="1728756" cy="1105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8756" cy="1105568"/>
            </a:xfrm>
            <a:custGeom>
              <a:avLst/>
              <a:gdLst/>
              <a:ahLst/>
              <a:cxnLst/>
              <a:rect l="l" t="t" r="r" b="b"/>
              <a:pathLst>
                <a:path w="1728756" h="1105568">
                  <a:moveTo>
                    <a:pt x="63692" y="0"/>
                  </a:moveTo>
                  <a:lnTo>
                    <a:pt x="1665064" y="0"/>
                  </a:lnTo>
                  <a:cubicBezTo>
                    <a:pt x="1681956" y="0"/>
                    <a:pt x="1698156" y="6710"/>
                    <a:pt x="1710101" y="18655"/>
                  </a:cubicBezTo>
                  <a:cubicBezTo>
                    <a:pt x="1722045" y="30599"/>
                    <a:pt x="1728756" y="46800"/>
                    <a:pt x="1728756" y="63692"/>
                  </a:cubicBezTo>
                  <a:lnTo>
                    <a:pt x="1728756" y="1041877"/>
                  </a:lnTo>
                  <a:cubicBezTo>
                    <a:pt x="1728756" y="1077053"/>
                    <a:pt x="1700240" y="1105568"/>
                    <a:pt x="1665064" y="1105568"/>
                  </a:cubicBezTo>
                  <a:lnTo>
                    <a:pt x="63692" y="1105568"/>
                  </a:lnTo>
                  <a:cubicBezTo>
                    <a:pt x="46800" y="1105568"/>
                    <a:pt x="30599" y="1098858"/>
                    <a:pt x="18655" y="1086914"/>
                  </a:cubicBezTo>
                  <a:cubicBezTo>
                    <a:pt x="6710" y="1074969"/>
                    <a:pt x="0" y="1058769"/>
                    <a:pt x="0" y="1041877"/>
                  </a:cubicBezTo>
                  <a:lnTo>
                    <a:pt x="0" y="63692"/>
                  </a:lnTo>
                  <a:cubicBezTo>
                    <a:pt x="0" y="46800"/>
                    <a:pt x="6710" y="30599"/>
                    <a:pt x="18655" y="18655"/>
                  </a:cubicBezTo>
                  <a:cubicBezTo>
                    <a:pt x="30599" y="6710"/>
                    <a:pt x="46800" y="0"/>
                    <a:pt x="63692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728756" cy="113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56094" y="2552700"/>
            <a:ext cx="6109082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61"/>
              </a:lnSpc>
            </a:pPr>
            <a:r>
              <a:rPr lang="en-US" sz="7200" spc="-487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</a:t>
            </a:r>
            <a:endParaRPr lang="tr-TR" sz="7200" spc="-487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0" lvl="0" indent="0" algn="l">
              <a:lnSpc>
                <a:spcPts val="6961"/>
              </a:lnSpc>
            </a:pPr>
            <a:r>
              <a:rPr lang="en-US" sz="7200" spc="-487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YOL HARİTASI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64992" y="996171"/>
            <a:ext cx="4918881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5546228"/>
            <a:ext cx="16095109" cy="4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8"/>
              </a:lnSpc>
            </a:pPr>
            <a:r>
              <a:rPr lang="en-US" sz="4063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 Derneği  Erasmus alanında güçlü Uluslarası networku, proje hazırlama kapasitesi, yaygınlaştırma faaliyetlerinde 11 yıllık deneyimi, ekibi ve organizasyon becerisi ile ön plana çıkmaktadır.</a:t>
            </a:r>
          </a:p>
          <a:p>
            <a:pPr algn="l">
              <a:lnSpc>
                <a:spcPts val="5688"/>
              </a:lnSpc>
            </a:pPr>
            <a:r>
              <a:rPr lang="en-US" sz="4063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2025 yılında Dernek bu güçlü yanlarını vurgulamayı hedeflemiştir.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10968"/>
            <a:ext cx="16230600" cy="4197705"/>
            <a:chOff x="0" y="0"/>
            <a:chExt cx="4274726" cy="1105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105568"/>
            </a:xfrm>
            <a:custGeom>
              <a:avLst/>
              <a:gdLst/>
              <a:ahLst/>
              <a:cxnLst/>
              <a:rect l="l" t="t" r="r" b="b"/>
              <a:pathLst>
                <a:path w="4274726" h="1105568">
                  <a:moveTo>
                    <a:pt x="25758" y="0"/>
                  </a:moveTo>
                  <a:lnTo>
                    <a:pt x="4248968" y="0"/>
                  </a:lnTo>
                  <a:cubicBezTo>
                    <a:pt x="4255800" y="0"/>
                    <a:pt x="4262351" y="2714"/>
                    <a:pt x="4267182" y="7544"/>
                  </a:cubicBezTo>
                  <a:cubicBezTo>
                    <a:pt x="4272012" y="12375"/>
                    <a:pt x="4274726" y="18926"/>
                    <a:pt x="4274726" y="25758"/>
                  </a:cubicBezTo>
                  <a:lnTo>
                    <a:pt x="4274726" y="1079811"/>
                  </a:lnTo>
                  <a:cubicBezTo>
                    <a:pt x="4274726" y="1086642"/>
                    <a:pt x="4272012" y="1093194"/>
                    <a:pt x="4267182" y="1098024"/>
                  </a:cubicBezTo>
                  <a:cubicBezTo>
                    <a:pt x="4262351" y="1102855"/>
                    <a:pt x="4255800" y="1105568"/>
                    <a:pt x="4248968" y="1105568"/>
                  </a:cubicBezTo>
                  <a:lnTo>
                    <a:pt x="25758" y="1105568"/>
                  </a:lnTo>
                  <a:cubicBezTo>
                    <a:pt x="18926" y="1105568"/>
                    <a:pt x="12375" y="1102855"/>
                    <a:pt x="7544" y="1098024"/>
                  </a:cubicBezTo>
                  <a:cubicBezTo>
                    <a:pt x="2714" y="1093194"/>
                    <a:pt x="0" y="1086642"/>
                    <a:pt x="0" y="1079811"/>
                  </a:cubicBezTo>
                  <a:lnTo>
                    <a:pt x="0" y="25758"/>
                  </a:lnTo>
                  <a:cubicBezTo>
                    <a:pt x="0" y="18926"/>
                    <a:pt x="2714" y="12375"/>
                    <a:pt x="7544" y="7544"/>
                  </a:cubicBezTo>
                  <a:cubicBezTo>
                    <a:pt x="12375" y="2714"/>
                    <a:pt x="18926" y="0"/>
                    <a:pt x="25758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74726" cy="113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44084" y="1548668"/>
            <a:ext cx="3169401" cy="2322307"/>
          </a:xfrm>
          <a:custGeom>
            <a:avLst/>
            <a:gdLst/>
            <a:ahLst/>
            <a:cxnLst/>
            <a:rect l="l" t="t" r="r" b="b"/>
            <a:pathLst>
              <a:path w="3169401" h="2322307">
                <a:moveTo>
                  <a:pt x="0" y="0"/>
                </a:moveTo>
                <a:lnTo>
                  <a:pt x="3169401" y="0"/>
                </a:lnTo>
                <a:lnTo>
                  <a:pt x="3169401" y="2322306"/>
                </a:lnTo>
                <a:lnTo>
                  <a:pt x="0" y="2322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400" y="4822389"/>
            <a:ext cx="5486400" cy="5427646"/>
          </a:xfrm>
          <a:custGeom>
            <a:avLst/>
            <a:gdLst/>
            <a:ahLst/>
            <a:cxnLst/>
            <a:rect l="l" t="t" r="r" b="b"/>
            <a:pathLst>
              <a:path w="4836168" h="4836168">
                <a:moveTo>
                  <a:pt x="0" y="0"/>
                </a:moveTo>
                <a:lnTo>
                  <a:pt x="4836169" y="0"/>
                </a:lnTo>
                <a:lnTo>
                  <a:pt x="4836169" y="4836168"/>
                </a:lnTo>
                <a:lnTo>
                  <a:pt x="0" y="483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43200" y="1562384"/>
            <a:ext cx="12209895" cy="2477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66"/>
              </a:lnSpc>
            </a:pPr>
            <a:r>
              <a:rPr lang="en-US" sz="8209" spc="-517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</a:t>
            </a:r>
            <a:r>
              <a:rPr lang="en-US" sz="8209" spc="-517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8209" spc="-517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Kurumsal</a:t>
            </a:r>
            <a:r>
              <a:rPr lang="en-US" sz="8209" spc="-517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8209" spc="-517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Kapasite</a:t>
            </a:r>
            <a:r>
              <a:rPr lang="en-US" sz="8209" spc="-517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8209" spc="-517" dirty="0" err="1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Geliştirme</a:t>
            </a:r>
            <a:endParaRPr lang="en-US" sz="8209" spc="-517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34189" y="1272443"/>
            <a:ext cx="4918881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95431" y="5436005"/>
            <a:ext cx="10018055" cy="35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5"/>
              </a:lnSpc>
            </a:pP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Batı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Karadeniz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Kalkınma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Ajansı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2024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Yılı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Mesleki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Gelişime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Yönelik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Teknik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Destek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Programı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kapsamında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Projemiz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desteklenerek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Sosyal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Etkimizi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Yönetmeye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, 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Kurumsal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Belgeleri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Hazırlamaya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yönelik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Kurumda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aktif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görev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alan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yönetim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ve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gönüllü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ekibimiz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eğitim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ve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danışmanlık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61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almıştır</a:t>
            </a:r>
            <a:r>
              <a:rPr lang="en-US" sz="2861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8688" y="1028700"/>
            <a:ext cx="12608200" cy="3193271"/>
            <a:chOff x="0" y="0"/>
            <a:chExt cx="3320678" cy="8410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20678" cy="841026"/>
            </a:xfrm>
            <a:custGeom>
              <a:avLst/>
              <a:gdLst/>
              <a:ahLst/>
              <a:cxnLst/>
              <a:rect l="l" t="t" r="r" b="b"/>
              <a:pathLst>
                <a:path w="3320678" h="841026">
                  <a:moveTo>
                    <a:pt x="33158" y="0"/>
                  </a:moveTo>
                  <a:lnTo>
                    <a:pt x="3287520" y="0"/>
                  </a:lnTo>
                  <a:cubicBezTo>
                    <a:pt x="3305833" y="0"/>
                    <a:pt x="3320678" y="14845"/>
                    <a:pt x="3320678" y="33158"/>
                  </a:cubicBezTo>
                  <a:lnTo>
                    <a:pt x="3320678" y="807868"/>
                  </a:lnTo>
                  <a:cubicBezTo>
                    <a:pt x="3320678" y="816662"/>
                    <a:pt x="3317185" y="825096"/>
                    <a:pt x="3310967" y="831314"/>
                  </a:cubicBezTo>
                  <a:cubicBezTo>
                    <a:pt x="3304748" y="837533"/>
                    <a:pt x="3296314" y="841026"/>
                    <a:pt x="3287520" y="841026"/>
                  </a:cubicBezTo>
                  <a:lnTo>
                    <a:pt x="33158" y="841026"/>
                  </a:lnTo>
                  <a:cubicBezTo>
                    <a:pt x="14845" y="841026"/>
                    <a:pt x="0" y="826181"/>
                    <a:pt x="0" y="807868"/>
                  </a:cubicBezTo>
                  <a:lnTo>
                    <a:pt x="0" y="33158"/>
                  </a:lnTo>
                  <a:cubicBezTo>
                    <a:pt x="0" y="14845"/>
                    <a:pt x="14845" y="0"/>
                    <a:pt x="33158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320678" cy="86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5405854" y="5689433"/>
            <a:ext cx="498798" cy="739945"/>
          </a:xfrm>
          <a:custGeom>
            <a:avLst/>
            <a:gdLst/>
            <a:ahLst/>
            <a:cxnLst/>
            <a:rect l="l" t="t" r="r" b="b"/>
            <a:pathLst>
              <a:path w="498798" h="739945">
                <a:moveTo>
                  <a:pt x="0" y="0"/>
                </a:moveTo>
                <a:lnTo>
                  <a:pt x="498798" y="0"/>
                </a:lnTo>
                <a:lnTo>
                  <a:pt x="498798" y="739944"/>
                </a:lnTo>
                <a:lnTo>
                  <a:pt x="0" y="73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36900" y="5810006"/>
            <a:ext cx="680742" cy="498798"/>
          </a:xfrm>
          <a:custGeom>
            <a:avLst/>
            <a:gdLst/>
            <a:ahLst/>
            <a:cxnLst/>
            <a:rect l="l" t="t" r="r" b="b"/>
            <a:pathLst>
              <a:path w="680742" h="498798">
                <a:moveTo>
                  <a:pt x="0" y="0"/>
                </a:moveTo>
                <a:lnTo>
                  <a:pt x="680742" y="0"/>
                </a:lnTo>
                <a:lnTo>
                  <a:pt x="680742" y="498798"/>
                </a:lnTo>
                <a:lnTo>
                  <a:pt x="0" y="498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80806" y="5810006"/>
            <a:ext cx="498798" cy="498798"/>
          </a:xfrm>
          <a:custGeom>
            <a:avLst/>
            <a:gdLst/>
            <a:ahLst/>
            <a:cxnLst/>
            <a:rect l="l" t="t" r="r" b="b"/>
            <a:pathLst>
              <a:path w="498798" h="498798">
                <a:moveTo>
                  <a:pt x="0" y="0"/>
                </a:moveTo>
                <a:lnTo>
                  <a:pt x="498797" y="0"/>
                </a:lnTo>
                <a:lnTo>
                  <a:pt x="498797" y="498798"/>
                </a:lnTo>
                <a:lnTo>
                  <a:pt x="0" y="498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AutoShape 8"/>
          <p:cNvSpPr/>
          <p:nvPr/>
        </p:nvSpPr>
        <p:spPr>
          <a:xfrm>
            <a:off x="1632896" y="6083217"/>
            <a:ext cx="17347472" cy="0"/>
          </a:xfrm>
          <a:prstGeom prst="line">
            <a:avLst/>
          </a:prstGeom>
          <a:ln w="47625" cap="flat">
            <a:solidFill>
              <a:srgbClr val="280F9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1389296" y="5810006"/>
            <a:ext cx="487199" cy="487199"/>
          </a:xfrm>
          <a:custGeom>
            <a:avLst/>
            <a:gdLst/>
            <a:ahLst/>
            <a:cxnLst/>
            <a:rect l="l" t="t" r="r" b="b"/>
            <a:pathLst>
              <a:path w="487199" h="487199">
                <a:moveTo>
                  <a:pt x="0" y="0"/>
                </a:moveTo>
                <a:lnTo>
                  <a:pt x="487199" y="0"/>
                </a:lnTo>
                <a:lnTo>
                  <a:pt x="487199" y="487199"/>
                </a:lnTo>
                <a:lnTo>
                  <a:pt x="0" y="487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2062971"/>
            <a:ext cx="12752650" cy="153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00"/>
              </a:lnSpc>
            </a:pPr>
            <a:r>
              <a:rPr lang="en-US" sz="9259" spc="-583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KİLOMETRE TAŞLARI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4992" y="996171"/>
            <a:ext cx="4918881" cy="99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0</a:t>
            </a:r>
            <a:r>
              <a:rPr lang="tr-TR" sz="6000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3</a:t>
            </a:r>
            <a:endParaRPr lang="en-US" sz="6000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9195" y="6458969"/>
            <a:ext cx="2374432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BAKKA TEKNİK DESTEK PROJESİ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9195" y="7279183"/>
            <a:ext cx="3126949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Derneğin Kurumsal Kapasitesisini güçlendirme 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İnsan Kaynakları Kapasitesini Güçlendirme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Yerelde Kurumsal İşbirliklerini geliştirererk bunu Uluslararası Bağlama Taşıma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85280" y="7279183"/>
            <a:ext cx="3126949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3" lvl="1" indent="-161927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'Enerji </a:t>
            </a:r>
            <a:r>
              <a:rPr lang="en-US" sz="1500" u="none" strike="noStrike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Bizde, Gelecek Bizimle' Projesi ile Erasmus KA154 Projesini yaygınlaştırma hedeflenmektedir. Ayrıca Proje ortaklarımız ile yerel işbirliğini güçlendirme hedeflenmektedir.</a:t>
            </a:r>
          </a:p>
          <a:p>
            <a:pPr marL="323853" lvl="1" indent="-161927" algn="l">
              <a:lnSpc>
                <a:spcPts val="2100"/>
              </a:lnSpc>
              <a:buFont typeface="Arial"/>
              <a:buChar char="•"/>
            </a:pPr>
            <a:endParaRPr lang="en-US" sz="1500" u="none" strike="noStrike">
              <a:solidFill>
                <a:srgbClr val="280F91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580078" y="7006568"/>
            <a:ext cx="3126949" cy="2672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‘GENÇLİĞİN ENERJİSİ ENERJİNİN MERKEZİNDE’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Projesi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ile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Kurumsal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İşbirliği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,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Gençlik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Katılımını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artırma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,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sosyal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etkimizi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artırmak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500" dirty="0" err="1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hedeflenmektedir</a:t>
            </a:r>
            <a:r>
              <a:rPr lang="en-US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.</a:t>
            </a:r>
            <a:endParaRPr lang="tr-TR" sz="1500" dirty="0">
              <a:solidFill>
                <a:srgbClr val="280F91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2100"/>
              </a:lnSpc>
            </a:pPr>
            <a:r>
              <a:rPr lang="tr-TR" sz="1500" dirty="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YOUTH ENERGY HUB ile Projemizi Uluslararası Bağlama taşımak hedeflenmektedir.</a:t>
            </a:r>
            <a:endParaRPr lang="en-US" sz="1500" dirty="0">
              <a:solidFill>
                <a:srgbClr val="280F91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636900" y="7279183"/>
            <a:ext cx="3126949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3" lvl="1" indent="-161927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Dernek kadın emeğinin görünür olması, yerelde sosyal etkisini güçlendirme ve yaygınlaştırma faaliyetleri için fiziksel mekan sahibi olmayı hedeflemektedir.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85280" y="6458969"/>
            <a:ext cx="3364925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PRODES PROJESİ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36900" y="6458969"/>
            <a:ext cx="4057332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BAKKA Sosyal Girişimcilik Mali  Destek Programı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80806" y="6458969"/>
            <a:ext cx="3756082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80F91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ERASMUS KA154 Projesi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42900"/>
            <a:ext cx="12839700" cy="3063299"/>
            <a:chOff x="0" y="0"/>
            <a:chExt cx="4041380" cy="544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1380" cy="544867"/>
            </a:xfrm>
            <a:custGeom>
              <a:avLst/>
              <a:gdLst/>
              <a:ahLst/>
              <a:cxnLst/>
              <a:rect l="l" t="t" r="r" b="b"/>
              <a:pathLst>
                <a:path w="4041380" h="544867">
                  <a:moveTo>
                    <a:pt x="35622" y="0"/>
                  </a:moveTo>
                  <a:lnTo>
                    <a:pt x="4005759" y="0"/>
                  </a:lnTo>
                  <a:cubicBezTo>
                    <a:pt x="4015206" y="0"/>
                    <a:pt x="4024267" y="3753"/>
                    <a:pt x="4030947" y="10433"/>
                  </a:cubicBezTo>
                  <a:cubicBezTo>
                    <a:pt x="4037628" y="17114"/>
                    <a:pt x="4041380" y="26174"/>
                    <a:pt x="4041380" y="35622"/>
                  </a:cubicBezTo>
                  <a:lnTo>
                    <a:pt x="4041380" y="509245"/>
                  </a:lnTo>
                  <a:cubicBezTo>
                    <a:pt x="4041380" y="528918"/>
                    <a:pt x="4025432" y="544867"/>
                    <a:pt x="4005759" y="544867"/>
                  </a:cubicBezTo>
                  <a:lnTo>
                    <a:pt x="35622" y="544867"/>
                  </a:lnTo>
                  <a:cubicBezTo>
                    <a:pt x="15948" y="544867"/>
                    <a:pt x="0" y="528918"/>
                    <a:pt x="0" y="509245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041380" cy="573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4692026" y="1204625"/>
            <a:ext cx="1582297" cy="791149"/>
          </a:xfrm>
          <a:custGeom>
            <a:avLst/>
            <a:gdLst/>
            <a:ahLst/>
            <a:cxnLst/>
            <a:rect l="l" t="t" r="r" b="b"/>
            <a:pathLst>
              <a:path w="1582297" h="791149">
                <a:moveTo>
                  <a:pt x="0" y="0"/>
                </a:moveTo>
                <a:lnTo>
                  <a:pt x="1582297" y="0"/>
                </a:lnTo>
                <a:lnTo>
                  <a:pt x="1582297" y="791148"/>
                </a:lnTo>
                <a:lnTo>
                  <a:pt x="0" y="79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12279" y="2615050"/>
            <a:ext cx="1582297" cy="791149"/>
          </a:xfrm>
          <a:custGeom>
            <a:avLst/>
            <a:gdLst/>
            <a:ahLst/>
            <a:cxnLst/>
            <a:rect l="l" t="t" r="r" b="b"/>
            <a:pathLst>
              <a:path w="1582297" h="791149">
                <a:moveTo>
                  <a:pt x="0" y="0"/>
                </a:moveTo>
                <a:lnTo>
                  <a:pt x="1582297" y="0"/>
                </a:lnTo>
                <a:lnTo>
                  <a:pt x="1582297" y="791148"/>
                </a:lnTo>
                <a:lnTo>
                  <a:pt x="0" y="79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212279" y="809051"/>
            <a:ext cx="1582297" cy="1582297"/>
          </a:xfrm>
          <a:custGeom>
            <a:avLst/>
            <a:gdLst/>
            <a:ahLst/>
            <a:cxnLst/>
            <a:rect l="l" t="t" r="r" b="b"/>
            <a:pathLst>
              <a:path w="1582297" h="1582297">
                <a:moveTo>
                  <a:pt x="0" y="0"/>
                </a:moveTo>
                <a:lnTo>
                  <a:pt x="1582297" y="0"/>
                </a:lnTo>
                <a:lnTo>
                  <a:pt x="1582297" y="1582298"/>
                </a:lnTo>
                <a:lnTo>
                  <a:pt x="0" y="15822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043234" y="3796461"/>
            <a:ext cx="2967081" cy="2967081"/>
          </a:xfrm>
          <a:custGeom>
            <a:avLst/>
            <a:gdLst/>
            <a:ahLst/>
            <a:cxnLst/>
            <a:rect l="l" t="t" r="r" b="b"/>
            <a:pathLst>
              <a:path w="2967081" h="2967081">
                <a:moveTo>
                  <a:pt x="0" y="0"/>
                </a:moveTo>
                <a:lnTo>
                  <a:pt x="2967082" y="0"/>
                </a:lnTo>
                <a:lnTo>
                  <a:pt x="2967082" y="2967081"/>
                </a:lnTo>
                <a:lnTo>
                  <a:pt x="0" y="29670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94146" y="3835452"/>
            <a:ext cx="2967081" cy="2967081"/>
          </a:xfrm>
          <a:custGeom>
            <a:avLst/>
            <a:gdLst/>
            <a:ahLst/>
            <a:cxnLst/>
            <a:rect l="l" t="t" r="r" b="b"/>
            <a:pathLst>
              <a:path w="2967081" h="2967081">
                <a:moveTo>
                  <a:pt x="0" y="0"/>
                </a:moveTo>
                <a:lnTo>
                  <a:pt x="2967081" y="0"/>
                </a:lnTo>
                <a:lnTo>
                  <a:pt x="2967081" y="2967081"/>
                </a:lnTo>
                <a:lnTo>
                  <a:pt x="0" y="29670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862329" y="7045202"/>
            <a:ext cx="2898898" cy="2898898"/>
          </a:xfrm>
          <a:custGeom>
            <a:avLst/>
            <a:gdLst/>
            <a:ahLst/>
            <a:cxnLst/>
            <a:rect l="l" t="t" r="r" b="b"/>
            <a:pathLst>
              <a:path w="2898898" h="2898898">
                <a:moveTo>
                  <a:pt x="0" y="0"/>
                </a:moveTo>
                <a:lnTo>
                  <a:pt x="2898898" y="0"/>
                </a:lnTo>
                <a:lnTo>
                  <a:pt x="2898898" y="2898898"/>
                </a:lnTo>
                <a:lnTo>
                  <a:pt x="0" y="28988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9657" y="6828623"/>
            <a:ext cx="3129193" cy="3129193"/>
          </a:xfrm>
          <a:custGeom>
            <a:avLst/>
            <a:gdLst/>
            <a:ahLst/>
            <a:cxnLst/>
            <a:rect l="l" t="t" r="r" b="b"/>
            <a:pathLst>
              <a:path w="3129193" h="3129193">
                <a:moveTo>
                  <a:pt x="0" y="0"/>
                </a:moveTo>
                <a:lnTo>
                  <a:pt x="3129193" y="0"/>
                </a:lnTo>
                <a:lnTo>
                  <a:pt x="3129193" y="3129193"/>
                </a:lnTo>
                <a:lnTo>
                  <a:pt x="0" y="31291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15800" y="3749169"/>
            <a:ext cx="2852638" cy="2967081"/>
          </a:xfrm>
          <a:custGeom>
            <a:avLst/>
            <a:gdLst/>
            <a:ahLst/>
            <a:cxnLst/>
            <a:rect l="l" t="t" r="r" b="b"/>
            <a:pathLst>
              <a:path w="3115454" h="3115454">
                <a:moveTo>
                  <a:pt x="0" y="0"/>
                </a:moveTo>
                <a:lnTo>
                  <a:pt x="3115454" y="0"/>
                </a:lnTo>
                <a:lnTo>
                  <a:pt x="3115454" y="3115454"/>
                </a:lnTo>
                <a:lnTo>
                  <a:pt x="0" y="31154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370560" y="6971245"/>
            <a:ext cx="2953847" cy="2898898"/>
          </a:xfrm>
          <a:custGeom>
            <a:avLst/>
            <a:gdLst/>
            <a:ahLst/>
            <a:cxnLst/>
            <a:rect l="l" t="t" r="r" b="b"/>
            <a:pathLst>
              <a:path w="2823354" h="2823354">
                <a:moveTo>
                  <a:pt x="0" y="0"/>
                </a:moveTo>
                <a:lnTo>
                  <a:pt x="2823354" y="0"/>
                </a:lnTo>
                <a:lnTo>
                  <a:pt x="2823354" y="2823354"/>
                </a:lnTo>
                <a:lnTo>
                  <a:pt x="0" y="28233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40712" y="3749170"/>
            <a:ext cx="2967081" cy="2967081"/>
          </a:xfrm>
          <a:custGeom>
            <a:avLst/>
            <a:gdLst/>
            <a:ahLst/>
            <a:cxnLst/>
            <a:rect l="l" t="t" r="r" b="b"/>
            <a:pathLst>
              <a:path w="2967081" h="2967081">
                <a:moveTo>
                  <a:pt x="0" y="0"/>
                </a:moveTo>
                <a:lnTo>
                  <a:pt x="2967081" y="0"/>
                </a:lnTo>
                <a:lnTo>
                  <a:pt x="2967081" y="2967081"/>
                </a:lnTo>
                <a:lnTo>
                  <a:pt x="0" y="29670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043234" y="6916295"/>
            <a:ext cx="2953848" cy="2953848"/>
          </a:xfrm>
          <a:custGeom>
            <a:avLst/>
            <a:gdLst/>
            <a:ahLst/>
            <a:cxnLst/>
            <a:rect l="l" t="t" r="r" b="b"/>
            <a:pathLst>
              <a:path w="2953848" h="2953848">
                <a:moveTo>
                  <a:pt x="0" y="0"/>
                </a:moveTo>
                <a:lnTo>
                  <a:pt x="2953847" y="0"/>
                </a:lnTo>
                <a:lnTo>
                  <a:pt x="2953847" y="2953847"/>
                </a:lnTo>
                <a:lnTo>
                  <a:pt x="0" y="29538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440712" y="190147"/>
            <a:ext cx="11108120" cy="313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90"/>
              </a:lnSpc>
            </a:pPr>
            <a:endParaRPr lang="tr-TR" sz="6000" spc="-264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0" lvl="0" indent="0">
              <a:lnSpc>
                <a:spcPts val="3990"/>
              </a:lnSpc>
            </a:pPr>
            <a:r>
              <a:rPr lang="tr-TR" sz="6000" spc="-264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04</a:t>
            </a:r>
          </a:p>
          <a:p>
            <a:pPr marL="0" lvl="0" indent="0">
              <a:lnSpc>
                <a:spcPts val="3990"/>
              </a:lnSpc>
            </a:pPr>
            <a:endParaRPr lang="tr-TR" sz="6000" spc="-264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0" lvl="0" indent="0" algn="ctr">
              <a:lnSpc>
                <a:spcPts val="3990"/>
              </a:lnSpc>
            </a:pPr>
            <a:r>
              <a:rPr lang="en-US" sz="6000" spc="-264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BİRLEŞMİŞ MİLLETLER</a:t>
            </a:r>
            <a:r>
              <a:rPr lang="tr-TR" sz="6000" spc="-264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VE</a:t>
            </a:r>
          </a:p>
          <a:p>
            <a:pPr marL="0" lvl="0" indent="0" algn="ctr">
              <a:lnSpc>
                <a:spcPts val="3990"/>
              </a:lnSpc>
            </a:pPr>
            <a:r>
              <a:rPr lang="en-US" sz="6000" spc="-264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endParaRPr lang="tr-TR" sz="6000" spc="-264" dirty="0">
              <a:solidFill>
                <a:srgbClr val="DAF9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marL="0" lvl="0" indent="0" algn="ctr">
              <a:lnSpc>
                <a:spcPts val="3990"/>
              </a:lnSpc>
            </a:pPr>
            <a:r>
              <a:rPr lang="en-US" sz="6000" spc="-264" dirty="0">
                <a:solidFill>
                  <a:srgbClr val="DAF9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PAYDAŞ DERNEĞİ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1736204" cy="1582297"/>
            <a:chOff x="0" y="0"/>
            <a:chExt cx="4041380" cy="544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1380" cy="544867"/>
            </a:xfrm>
            <a:custGeom>
              <a:avLst/>
              <a:gdLst/>
              <a:ahLst/>
              <a:cxnLst/>
              <a:rect l="l" t="t" r="r" b="b"/>
              <a:pathLst>
                <a:path w="4041380" h="544867">
                  <a:moveTo>
                    <a:pt x="35622" y="0"/>
                  </a:moveTo>
                  <a:lnTo>
                    <a:pt x="4005759" y="0"/>
                  </a:lnTo>
                  <a:cubicBezTo>
                    <a:pt x="4015206" y="0"/>
                    <a:pt x="4024267" y="3753"/>
                    <a:pt x="4030947" y="10433"/>
                  </a:cubicBezTo>
                  <a:cubicBezTo>
                    <a:pt x="4037628" y="17114"/>
                    <a:pt x="4041380" y="26174"/>
                    <a:pt x="4041380" y="35622"/>
                  </a:cubicBezTo>
                  <a:lnTo>
                    <a:pt x="4041380" y="509245"/>
                  </a:lnTo>
                  <a:cubicBezTo>
                    <a:pt x="4041380" y="528918"/>
                    <a:pt x="4025432" y="544867"/>
                    <a:pt x="4005759" y="544867"/>
                  </a:cubicBezTo>
                  <a:lnTo>
                    <a:pt x="35622" y="544867"/>
                  </a:lnTo>
                  <a:cubicBezTo>
                    <a:pt x="15948" y="544867"/>
                    <a:pt x="0" y="528918"/>
                    <a:pt x="0" y="509245"/>
                  </a:cubicBezTo>
                  <a:lnTo>
                    <a:pt x="0" y="35622"/>
                  </a:lnTo>
                  <a:cubicBezTo>
                    <a:pt x="0" y="15948"/>
                    <a:pt x="15948" y="0"/>
                    <a:pt x="35622" y="0"/>
                  </a:cubicBezTo>
                  <a:close/>
                </a:path>
              </a:pathLst>
            </a:custGeom>
            <a:solidFill>
              <a:srgbClr val="280F91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041380" cy="573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3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4483068" y="1204626"/>
            <a:ext cx="1582297" cy="791149"/>
          </a:xfrm>
          <a:custGeom>
            <a:avLst/>
            <a:gdLst/>
            <a:ahLst/>
            <a:cxnLst/>
            <a:rect l="l" t="t" r="r" b="b"/>
            <a:pathLst>
              <a:path w="1582297" h="791149">
                <a:moveTo>
                  <a:pt x="0" y="0"/>
                </a:moveTo>
                <a:lnTo>
                  <a:pt x="1582297" y="0"/>
                </a:lnTo>
                <a:lnTo>
                  <a:pt x="1582297" y="791148"/>
                </a:lnTo>
                <a:lnTo>
                  <a:pt x="0" y="79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12279" y="2809176"/>
            <a:ext cx="1582297" cy="791149"/>
          </a:xfrm>
          <a:custGeom>
            <a:avLst/>
            <a:gdLst/>
            <a:ahLst/>
            <a:cxnLst/>
            <a:rect l="l" t="t" r="r" b="b"/>
            <a:pathLst>
              <a:path w="1582297" h="791149">
                <a:moveTo>
                  <a:pt x="0" y="0"/>
                </a:moveTo>
                <a:lnTo>
                  <a:pt x="1582297" y="0"/>
                </a:lnTo>
                <a:lnTo>
                  <a:pt x="1582297" y="791148"/>
                </a:lnTo>
                <a:lnTo>
                  <a:pt x="0" y="791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212279" y="809051"/>
            <a:ext cx="1582297" cy="1582297"/>
          </a:xfrm>
          <a:custGeom>
            <a:avLst/>
            <a:gdLst/>
            <a:ahLst/>
            <a:cxnLst/>
            <a:rect l="l" t="t" r="r" b="b"/>
            <a:pathLst>
              <a:path w="1582297" h="1582297">
                <a:moveTo>
                  <a:pt x="0" y="0"/>
                </a:moveTo>
                <a:lnTo>
                  <a:pt x="1582297" y="0"/>
                </a:lnTo>
                <a:lnTo>
                  <a:pt x="1582297" y="1582298"/>
                </a:lnTo>
                <a:lnTo>
                  <a:pt x="0" y="15822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883170" y="3166650"/>
            <a:ext cx="14786621" cy="649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1- A. UN Global Compact – SDG Taahhüt Platformu (Kurumsal Üyelik)</a:t>
            </a:r>
          </a:p>
          <a:p>
            <a:pPr algn="ctr">
              <a:lnSpc>
                <a:spcPts val="3670"/>
              </a:lnSpc>
            </a:pPr>
            <a:endParaRPr lang="en-US" sz="3399" spc="-214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STK'ların da başvurabildiği en etkili BM mekanizmasıdır.</a:t>
            </a:r>
          </a:p>
          <a:p>
            <a:pPr algn="l">
              <a:lnSpc>
                <a:spcPts val="3670"/>
              </a:lnSpc>
            </a:pPr>
            <a:endParaRPr lang="en-US" sz="3399" spc="-214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Dernek ne kazanır?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Resmi olarak “BM Küresel İlkeler Sözleşmesi İmzacısı” olur.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SKH raporlamasına dahil olur.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Uluslararası görünürlük kazanır.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Sürdürülebilirlik projelerini dünyaya duyurur.</a:t>
            </a:r>
          </a:p>
          <a:p>
            <a:pPr algn="l">
              <a:lnSpc>
                <a:spcPts val="3670"/>
              </a:lnSpc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Şartları: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Yıllık katılım raporu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İnsan hakları–çevre–şeffaflık ilkeleri taahhüdü</a:t>
            </a:r>
          </a:p>
          <a:p>
            <a:pPr marL="733855" lvl="1" indent="-366928" algn="l">
              <a:lnSpc>
                <a:spcPts val="3670"/>
              </a:lnSpc>
              <a:buFont typeface="Arial"/>
              <a:buChar char="•"/>
            </a:pPr>
            <a:r>
              <a:rPr lang="en-US" sz="3399" spc="-214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Küçük STK’lar için düşük üyelik ücreti</a:t>
            </a:r>
          </a:p>
          <a:p>
            <a:pPr algn="ctr">
              <a:lnSpc>
                <a:spcPts val="3670"/>
              </a:lnSpc>
              <a:spcBef>
                <a:spcPct val="0"/>
              </a:spcBef>
            </a:pPr>
            <a:endParaRPr lang="en-US" sz="3399" spc="-214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</TotalTime>
  <Words>824</Words>
  <Application>Microsoft Office PowerPoint</Application>
  <PresentationFormat>Özel</PresentationFormat>
  <Paragraphs>130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Century Gothic</vt:lpstr>
      <vt:lpstr>Roboto Bold</vt:lpstr>
      <vt:lpstr>Arial</vt:lpstr>
      <vt:lpstr>Lato</vt:lpstr>
      <vt:lpstr>Lato Bold</vt:lpstr>
      <vt:lpstr>Heading Now 71-78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Paydaş Gelişim ve Dönüşüm Buluşması</dc:title>
  <dc:creator>zbeun</dc:creator>
  <cp:lastModifiedBy>Nurcan YILMAZ</cp:lastModifiedBy>
  <cp:revision>9</cp:revision>
  <dcterms:created xsi:type="dcterms:W3CDTF">2006-08-16T00:00:00Z</dcterms:created>
  <dcterms:modified xsi:type="dcterms:W3CDTF">2025-12-11T09:16:11Z</dcterms:modified>
  <dc:identifier>DAG7HYRGBIQ</dc:identifier>
</cp:coreProperties>
</file>